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4.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2" r:id="rId8"/>
    <p:sldId id="261" r:id="rId9"/>
    <p:sldId id="263" r:id="rId10"/>
    <p:sldId id="264" r:id="rId11"/>
    <p:sldId id="266" r:id="rId12"/>
    <p:sldId id="265" r:id="rId13"/>
    <p:sldId id="267" r:id="rId14"/>
    <p:sldId id="268" r:id="rId15"/>
    <p:sldId id="269" r:id="rId16"/>
    <p:sldId id="270" r:id="rId17"/>
    <p:sldId id="271" r:id="rId18"/>
    <p:sldId id="272" r:id="rId19"/>
    <p:sldId id="273" r:id="rId20"/>
  </p:sldIdLst>
  <p:sldSz cx="18288000" cy="10287000"/>
  <p:notesSz cx="6858000" cy="9144000"/>
  <p:embeddedFontLst>
    <p:embeddedFont>
      <p:font typeface="Poppins" panose="00000500000000000000"/>
      <p:regular r:id="rId24"/>
    </p:embeddedFont>
    <p:embeddedFont>
      <p:font typeface="Poppins Light" panose="00000400000000000000"/>
      <p:regular r:id="rId25"/>
    </p:embeddedFont>
    <p:embeddedFont>
      <p:font typeface="Calibri (MS)" panose="020F0502020204030204"/>
      <p:regular r:id="rId26"/>
    </p:embeddedFont>
    <p:embeddedFont>
      <p:font typeface="Arial MT Pro Bold" panose="020B0802020202020204"/>
      <p:bold r:id="rId27"/>
    </p:embeddedFont>
    <p:embeddedFont>
      <p:font typeface="Arial MT Pro" panose="020B0502020202020204"/>
      <p:regular r:id="rId28"/>
    </p:embeddedFont>
    <p:embeddedFont>
      <p:font typeface="Calibri" panose="020F0502020204030204" charset="0"/>
      <p:regular r:id="rId29"/>
      <p:bold r:id="rId30"/>
      <p:italic r:id="rId31"/>
      <p:boldItalic r:id="rId32"/>
    </p:embeddedFont>
    <p:embeddedFont>
      <p:font typeface="Arial MT Pro" panose="020B0502020202020204" charset="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90" userDrawn="1">
          <p15:clr>
            <a:srgbClr val="A4A3A4"/>
          </p15:clr>
        </p15:guide>
        <p15:guide id="2" pos="28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90"/>
        <p:guide pos="285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oleObject" Target="../embeddings/oleObject1.bin"/><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oleObject" Target="../embeddings/oleObject2.bin"/><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5.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a:grpSpLocks noChangeAspect="1"/>
          </p:cNvGrpSpPr>
          <p:nvPr/>
        </p:nvGrpSpPr>
        <p:grpSpPr>
          <a:xfrm rot="0">
            <a:off x="-49964" y="0"/>
            <a:ext cx="18322722" cy="10306531"/>
            <a:chOff x="0" y="0"/>
            <a:chExt cx="24430296" cy="13742042"/>
          </a:xfrm>
        </p:grpSpPr>
        <p:sp>
          <p:nvSpPr>
            <p:cNvPr id="5" name="Freeform 5"/>
            <p:cNvSpPr/>
            <p:nvPr/>
          </p:nvSpPr>
          <p:spPr>
            <a:xfrm>
              <a:off x="0" y="0"/>
              <a:ext cx="24430355" cy="13742036"/>
            </a:xfrm>
            <a:custGeom>
              <a:avLst/>
              <a:gdLst/>
              <a:ahLst/>
              <a:cxnLst/>
              <a:rect l="l" t="t" r="r" b="b"/>
              <a:pathLst>
                <a:path w="24430355" h="13742036">
                  <a:moveTo>
                    <a:pt x="0" y="0"/>
                  </a:moveTo>
                  <a:lnTo>
                    <a:pt x="24430355" y="0"/>
                  </a:lnTo>
                  <a:lnTo>
                    <a:pt x="24430355" y="13742036"/>
                  </a:lnTo>
                  <a:lnTo>
                    <a:pt x="0" y="13742036"/>
                  </a:lnTo>
                  <a:lnTo>
                    <a:pt x="0" y="0"/>
                  </a:lnTo>
                  <a:close/>
                </a:path>
              </a:pathLst>
            </a:custGeom>
            <a:blipFill>
              <a:blip r:embed="rId2"/>
              <a:stretch>
                <a:fillRect/>
              </a:stretch>
            </a:blipFill>
          </p:spPr>
        </p:sp>
      </p:grpSp>
      <p:grpSp>
        <p:nvGrpSpPr>
          <p:cNvPr id="6" name="Group 6"/>
          <p:cNvGrpSpPr/>
          <p:nvPr/>
        </p:nvGrpSpPr>
        <p:grpSpPr>
          <a:xfrm rot="0">
            <a:off x="2135582" y="3375618"/>
            <a:ext cx="14102973" cy="3555296"/>
            <a:chOff x="0" y="0"/>
            <a:chExt cx="18803964" cy="4740394"/>
          </a:xfrm>
        </p:grpSpPr>
        <p:sp>
          <p:nvSpPr>
            <p:cNvPr id="7" name="Freeform 7"/>
            <p:cNvSpPr/>
            <p:nvPr/>
          </p:nvSpPr>
          <p:spPr>
            <a:xfrm>
              <a:off x="0" y="0"/>
              <a:ext cx="18803964" cy="4740394"/>
            </a:xfrm>
            <a:custGeom>
              <a:avLst/>
              <a:gdLst/>
              <a:ahLst/>
              <a:cxnLst/>
              <a:rect l="l" t="t" r="r" b="b"/>
              <a:pathLst>
                <a:path w="18803964" h="4740394">
                  <a:moveTo>
                    <a:pt x="0" y="0"/>
                  </a:moveTo>
                  <a:lnTo>
                    <a:pt x="18803964" y="0"/>
                  </a:lnTo>
                  <a:lnTo>
                    <a:pt x="18803964" y="4740394"/>
                  </a:lnTo>
                  <a:lnTo>
                    <a:pt x="0" y="4740394"/>
                  </a:lnTo>
                  <a:close/>
                </a:path>
              </a:pathLst>
            </a:custGeom>
            <a:solidFill>
              <a:srgbClr val="000000">
                <a:alpha val="0"/>
              </a:srgbClr>
            </a:solidFill>
          </p:spPr>
        </p:sp>
        <p:sp>
          <p:nvSpPr>
            <p:cNvPr id="8" name="TextBox 8"/>
            <p:cNvSpPr txBox="1"/>
            <p:nvPr/>
          </p:nvSpPr>
          <p:spPr>
            <a:xfrm>
              <a:off x="0" y="9525"/>
              <a:ext cx="18803964" cy="4730869"/>
            </a:xfrm>
            <a:prstGeom prst="rect">
              <a:avLst/>
            </a:prstGeom>
          </p:spPr>
          <p:txBody>
            <a:bodyPr lIns="0" tIns="0" rIns="0" bIns="0" rtlCol="0" anchor="ctr"/>
            <a:lstStyle/>
            <a:p>
              <a:pPr algn="ctr">
                <a:lnSpc>
                  <a:spcPts val="4535"/>
                </a:lnSpc>
              </a:pPr>
              <a:r>
                <a:rPr lang="en-US" sz="4200">
                  <a:solidFill>
                    <a:srgbClr val="548235"/>
                  </a:solidFill>
                  <a:latin typeface="Poppins" panose="00000500000000000000"/>
                  <a:ea typeface="Poppins" panose="00000500000000000000"/>
                  <a:cs typeface="Poppins" panose="00000500000000000000"/>
                  <a:sym typeface="Poppins" panose="00000500000000000000"/>
                </a:rPr>
                <a:t>Gender-based classification of Sandfly Genitalia using Attention based CNN and Pre-trained models</a:t>
              </a:r>
              <a:endParaRPr lang="en-US" sz="4200">
                <a:solidFill>
                  <a:srgbClr val="548235"/>
                </a:solidFill>
                <a:latin typeface="Poppins" panose="00000500000000000000"/>
                <a:ea typeface="Poppins" panose="00000500000000000000"/>
                <a:cs typeface="Poppins" panose="00000500000000000000"/>
                <a:sym typeface="Poppins" panose="00000500000000000000"/>
              </a:endParaRPr>
            </a:p>
          </p:txBody>
        </p:sp>
      </p:grpSp>
      <p:sp>
        <p:nvSpPr>
          <p:cNvPr id="9" name="TextBox 9"/>
          <p:cNvSpPr txBox="1"/>
          <p:nvPr/>
        </p:nvSpPr>
        <p:spPr>
          <a:xfrm>
            <a:off x="1679138" y="6488970"/>
            <a:ext cx="13533120" cy="2028825"/>
          </a:xfrm>
          <a:prstGeom prst="rect">
            <a:avLst/>
          </a:prstGeom>
        </p:spPr>
        <p:txBody>
          <a:bodyPr lIns="0" tIns="0" rIns="0" bIns="0" rtlCol="0" anchor="t">
            <a:spAutoFit/>
          </a:bodyPr>
          <a:lstStyle/>
          <a:p>
            <a:pPr algn="ctr">
              <a:lnSpc>
                <a:spcPts val="2700"/>
              </a:lnSpc>
            </a:pPr>
            <a:r>
              <a:rPr lang="en-US" sz="2500">
                <a:solidFill>
                  <a:srgbClr val="FF0000"/>
                </a:solidFill>
                <a:latin typeface="Poppins Light" panose="00000400000000000000"/>
                <a:ea typeface="Poppins Light" panose="00000400000000000000"/>
                <a:cs typeface="Poppins Light" panose="00000400000000000000"/>
                <a:sym typeface="Poppins Light" panose="00000400000000000000"/>
              </a:rPr>
              <a:t>Authors</a:t>
            </a:r>
            <a:endParaRPr lang="en-US" sz="2500">
              <a:solidFill>
                <a:srgbClr val="FF0000"/>
              </a:solidFill>
              <a:latin typeface="Poppins Light" panose="00000400000000000000"/>
              <a:ea typeface="Poppins Light" panose="00000400000000000000"/>
              <a:cs typeface="Poppins Light" panose="00000400000000000000"/>
              <a:sym typeface="Poppins Light" panose="00000400000000000000"/>
            </a:endParaRPr>
          </a:p>
          <a:p>
            <a:pPr algn="ctr">
              <a:lnSpc>
                <a:spcPts val="2700"/>
              </a:lnSpc>
            </a:pPr>
          </a:p>
          <a:p>
            <a:pPr algn="ctr">
              <a:lnSpc>
                <a:spcPts val="2700"/>
              </a:lnSpc>
            </a:pPr>
            <a:r>
              <a:rPr lang="en-US" sz="2500">
                <a:solidFill>
                  <a:srgbClr val="FF0000"/>
                </a:solidFill>
                <a:latin typeface="Poppins Light" panose="00000400000000000000"/>
                <a:ea typeface="Poppins Light" panose="00000400000000000000"/>
                <a:cs typeface="Poppins Light" panose="00000400000000000000"/>
                <a:sym typeface="Poppins Light" panose="00000400000000000000"/>
              </a:rPr>
              <a:t>Md Ripon Al Mamun, Maksura Binte Rabbani Nuha, Mariya Rahman Momo, Md Tahsin, Akil Rahman Efad, M. Saddam Hossain Khan, Mohammad Rifat Ahmmad Rashid, Raihan Ul Islam, Rashedul Amin Tuhin, Mohammad Shahadat Hossain</a:t>
            </a:r>
            <a:endParaRPr lang="en-US" sz="2500">
              <a:solidFill>
                <a:srgbClr val="FF0000"/>
              </a:solidFill>
              <a:latin typeface="Poppins Light" panose="00000400000000000000"/>
              <a:ea typeface="Poppins Light" panose="00000400000000000000"/>
              <a:cs typeface="Poppins Light" panose="00000400000000000000"/>
              <a:sym typeface="Poppins Light" panose="00000400000000000000"/>
            </a:endParaRPr>
          </a:p>
          <a:p>
            <a:pPr algn="ctr">
              <a:lnSpc>
                <a:spcPts val="2700"/>
              </a:lnSpc>
            </a:pPr>
          </a:p>
        </p:txBody>
      </p:sp>
      <p:grpSp>
        <p:nvGrpSpPr>
          <p:cNvPr id="10" name="Group 10"/>
          <p:cNvGrpSpPr/>
          <p:nvPr/>
        </p:nvGrpSpPr>
        <p:grpSpPr>
          <a:xfrm rot="0">
            <a:off x="6915150" y="9534525"/>
            <a:ext cx="3061096" cy="547688"/>
            <a:chOff x="0" y="0"/>
            <a:chExt cx="4081462" cy="730250"/>
          </a:xfrm>
        </p:grpSpPr>
        <p:sp>
          <p:nvSpPr>
            <p:cNvPr id="11" name="Freeform 11"/>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12" name="TextBox 12"/>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688759" y="228014"/>
            <a:ext cx="16227425" cy="2241075"/>
            <a:chOff x="0" y="0"/>
            <a:chExt cx="21636567" cy="2988099"/>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605367" y="356023"/>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RESULT ANALYSIS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11</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graphicFrame>
        <p:nvGraphicFramePr>
          <p:cNvPr id="10" name="Object 10"/>
          <p:cNvGraphicFramePr/>
          <p:nvPr/>
        </p:nvGraphicFramePr>
        <p:xfrm>
          <a:off x="304800" y="1485876"/>
          <a:ext cx="10173440" cy="8229600"/>
        </p:xfrm>
        <a:graphic>
          <a:graphicData uri="http://schemas.openxmlformats.org/presentationml/2006/ole">
            <mc:AlternateContent xmlns:mc="http://schemas.openxmlformats.org/markup-compatibility/2006">
              <mc:Choice xmlns:v="urn:schemas-microsoft-com:vml" Requires="v">
                <p:oleObj spid="_x0000_s11" name="Worksheet" r:id="rId2" imgW="12211050" imgH="10267950" progId="Excel.Sheet.12">
                  <p:embed/>
                </p:oleObj>
              </mc:Choice>
              <mc:Fallback>
                <p:oleObj name="Worksheet" r:id="rId2" imgW="12211050" imgH="10267950" progId="Excel.Sheet.12">
                  <p:embed/>
                  <p:pic>
                    <p:nvPicPr>
                      <p:cNvPr id="0" name="Picture 10"/>
                      <p:cNvPicPr/>
                      <p:nvPr/>
                    </p:nvPicPr>
                    <p:blipFill>
                      <a:blip r:embed="rId3"/>
                      <a:stretch>
                        <a:fillRect/>
                      </a:stretch>
                    </p:blipFill>
                    <p:spPr>
                      <a:xfrm>
                        <a:off x="304800" y="1485876"/>
                        <a:ext cx="10173440" cy="8229600"/>
                      </a:xfrm>
                      <a:prstGeom prst="rect">
                        <a:avLst/>
                      </a:prstGeom>
                    </p:spPr>
                  </p:pic>
                </p:oleObj>
              </mc:Fallback>
            </mc:AlternateContent>
          </a:graphicData>
        </a:graphic>
      </p:graphicFrame>
      <p:sp>
        <p:nvSpPr>
          <p:cNvPr id="12" name="TextBox 11"/>
          <p:cNvSpPr txBox="1"/>
          <p:nvPr/>
        </p:nvSpPr>
        <p:spPr>
          <a:xfrm>
            <a:off x="10896600" y="3086100"/>
            <a:ext cx="6946900" cy="2836545"/>
          </a:xfrm>
          <a:prstGeom prst="rect">
            <a:avLst/>
          </a:prstGeom>
        </p:spPr>
        <p:txBody>
          <a:bodyPr wrap="square" lIns="0" tIns="0" rIns="0" bIns="0" rtlCol="0" anchor="t">
            <a:spAutoFit/>
          </a:bodyPr>
          <a:lstStyle/>
          <a:p>
            <a:pPr algn="just">
              <a:lnSpc>
                <a:spcPts val="3160"/>
              </a:lnSpc>
            </a:pPr>
            <a:r>
              <a:rPr lang="en-US" sz="2000">
                <a:solidFill>
                  <a:srgbClr val="000000"/>
                </a:solidFill>
                <a:latin typeface="Arial MT Pro" panose="020B0502020202020204"/>
                <a:ea typeface="Arial MT Pro" panose="020B0502020202020204"/>
                <a:cs typeface="Arial MT Pro" panose="020B0502020202020204"/>
                <a:sym typeface="Arial MT Pro" panose="020B0502020202020204"/>
              </a:rPr>
              <a:t>This table shows gender-wise classification for Custom CNN + CBAM, DenseNet201, and MobileNetV2 across three Phlebotomus species. DenseNet201 achieved the highest accuracy (98%), Custom CNN + CBAM excelled for Ph. sergenti, and MobileNetV2 balanced performance with fewer parameters. All models reliably differentiated species and gender with high precision and recall.</a:t>
            </a:r>
            <a:endParaRPr lang="en-US" sz="20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257300" y="25745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RE</a:t>
              </a:r>
              <a:r>
                <a:rPr lang="en-US" sz="6600">
                  <a:solidFill>
                    <a:srgbClr val="FF0000"/>
                  </a:solidFill>
                  <a:latin typeface="Poppins" panose="00000500000000000000"/>
                  <a:ea typeface="Poppins" panose="00000500000000000000"/>
                  <a:cs typeface="Poppins" panose="00000500000000000000"/>
                  <a:sym typeface="Poppins" panose="00000500000000000000"/>
                </a:rPr>
                <a:t>SULT ANALYSIS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10</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1752357" y="2932830"/>
            <a:ext cx="4420746" cy="5037887"/>
          </a:xfrm>
          <a:custGeom>
            <a:avLst/>
            <a:gdLst/>
            <a:ahLst/>
            <a:cxnLst/>
            <a:rect l="l" t="t" r="r" b="b"/>
            <a:pathLst>
              <a:path w="4420746" h="5037887">
                <a:moveTo>
                  <a:pt x="0" y="0"/>
                </a:moveTo>
                <a:lnTo>
                  <a:pt x="4420745" y="0"/>
                </a:lnTo>
                <a:lnTo>
                  <a:pt x="4420745" y="5037887"/>
                </a:lnTo>
                <a:lnTo>
                  <a:pt x="0" y="5037887"/>
                </a:lnTo>
                <a:lnTo>
                  <a:pt x="0" y="0"/>
                </a:lnTo>
                <a:close/>
              </a:path>
            </a:pathLst>
          </a:custGeom>
          <a:blipFill>
            <a:blip r:embed="rId2"/>
            <a:stretch>
              <a:fillRect/>
            </a:stretch>
          </a:blipFill>
        </p:spPr>
      </p:sp>
      <p:sp>
        <p:nvSpPr>
          <p:cNvPr id="11" name="Freeform 11"/>
          <p:cNvSpPr/>
          <p:nvPr/>
        </p:nvSpPr>
        <p:spPr>
          <a:xfrm>
            <a:off x="7163004" y="2933465"/>
            <a:ext cx="4047562" cy="5037887"/>
          </a:xfrm>
          <a:custGeom>
            <a:avLst/>
            <a:gdLst/>
            <a:ahLst/>
            <a:cxnLst/>
            <a:rect l="l" t="t" r="r" b="b"/>
            <a:pathLst>
              <a:path w="4047562" h="5037887">
                <a:moveTo>
                  <a:pt x="0" y="0"/>
                </a:moveTo>
                <a:lnTo>
                  <a:pt x="4047561" y="0"/>
                </a:lnTo>
                <a:lnTo>
                  <a:pt x="4047561" y="5037887"/>
                </a:lnTo>
                <a:lnTo>
                  <a:pt x="0" y="5037887"/>
                </a:lnTo>
                <a:lnTo>
                  <a:pt x="0" y="0"/>
                </a:lnTo>
                <a:close/>
              </a:path>
            </a:pathLst>
          </a:custGeom>
          <a:blipFill>
            <a:blip r:embed="rId3"/>
            <a:stretch>
              <a:fillRect t="-214" b="-214"/>
            </a:stretch>
          </a:blipFill>
        </p:spPr>
      </p:sp>
      <p:sp>
        <p:nvSpPr>
          <p:cNvPr id="12" name="Freeform 12"/>
          <p:cNvSpPr/>
          <p:nvPr/>
        </p:nvSpPr>
        <p:spPr>
          <a:xfrm>
            <a:off x="11811234" y="2933465"/>
            <a:ext cx="3875893" cy="5037887"/>
          </a:xfrm>
          <a:custGeom>
            <a:avLst/>
            <a:gdLst/>
            <a:ahLst/>
            <a:cxnLst/>
            <a:rect l="l" t="t" r="r" b="b"/>
            <a:pathLst>
              <a:path w="3875893" h="5037887">
                <a:moveTo>
                  <a:pt x="0" y="0"/>
                </a:moveTo>
                <a:lnTo>
                  <a:pt x="3875893" y="0"/>
                </a:lnTo>
                <a:lnTo>
                  <a:pt x="3875893" y="5037887"/>
                </a:lnTo>
                <a:lnTo>
                  <a:pt x="0" y="5037887"/>
                </a:lnTo>
                <a:lnTo>
                  <a:pt x="0" y="0"/>
                </a:lnTo>
                <a:close/>
              </a:path>
            </a:pathLst>
          </a:custGeom>
          <a:blipFill>
            <a:blip r:embed="rId4"/>
            <a:stretch>
              <a:fillRect t="-449" b="-449"/>
            </a:stretch>
          </a:blipFill>
        </p:spPr>
      </p:sp>
      <p:sp>
        <p:nvSpPr>
          <p:cNvPr id="13" name="TextBox 13"/>
          <p:cNvSpPr txBox="1"/>
          <p:nvPr/>
        </p:nvSpPr>
        <p:spPr>
          <a:xfrm>
            <a:off x="1482090" y="8496300"/>
            <a:ext cx="14270355" cy="330835"/>
          </a:xfrm>
          <a:prstGeom prst="rect">
            <a:avLst/>
          </a:prstGeom>
        </p:spPr>
        <p:txBody>
          <a:bodyPr wrap="square" lIns="0" tIns="0" rIns="0" bIns="0" rtlCol="0" anchor="t">
            <a:spAutoFit/>
          </a:bodyPr>
          <a:lstStyle/>
          <a:p>
            <a:pPr algn="l">
              <a:lnSpc>
                <a:spcPts val="2580"/>
              </a:lnSpc>
              <a:spcBef>
                <a:spcPct val="0"/>
              </a:spcBef>
            </a:pPr>
            <a:r>
              <a:rPr lang="en-US" sz="1840">
                <a:solidFill>
                  <a:srgbClr val="000000"/>
                </a:solidFill>
                <a:latin typeface="Arial MT Pro" panose="020B0502020202020204"/>
                <a:ea typeface="Arial MT Pro" panose="020B0502020202020204"/>
                <a:cs typeface="Arial MT Pro" panose="020B0502020202020204"/>
                <a:sym typeface="Arial MT Pro" panose="020B0502020202020204"/>
              </a:rPr>
              <a:t>Fig 06: Training &amp; Validation Accuracy (Top) &amp; Loss(Bottom) Curves (A) Custom CNN with CBAM, (B) MobileNETV2 (C) DenseNET201</a:t>
            </a:r>
            <a:endParaRPr lang="en-US" sz="184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7" name="Text Box 16"/>
          <p:cNvSpPr txBox="1"/>
          <p:nvPr/>
        </p:nvSpPr>
        <p:spPr>
          <a:xfrm>
            <a:off x="3585845" y="7962900"/>
            <a:ext cx="753745" cy="422275"/>
          </a:xfrm>
          <a:prstGeom prst="rect">
            <a:avLst/>
          </a:prstGeom>
          <a:noFill/>
        </p:spPr>
        <p:txBody>
          <a:bodyPr wrap="square" rtlCol="0" anchor="t">
            <a:spAutoFit/>
          </a:bodyPr>
          <a:p>
            <a:pPr algn="l">
              <a:lnSpc>
                <a:spcPts val="2580"/>
              </a:lnSpc>
              <a:spcBef>
                <a:spcPct val="0"/>
              </a:spcBef>
            </a:pPr>
            <a:r>
              <a:rPr lang="en-US" sz="1840">
                <a:solidFill>
                  <a:srgbClr val="000000"/>
                </a:solidFill>
                <a:latin typeface="Arial MT Pro" panose="020B0502020202020204"/>
                <a:ea typeface="Arial MT Pro" panose="020B0502020202020204"/>
                <a:cs typeface="Arial MT Pro" panose="020B0502020202020204"/>
                <a:sym typeface="Arial MT Pro" panose="020B0502020202020204"/>
              </a:rPr>
              <a:t>(A) </a:t>
            </a:r>
            <a:endParaRPr lang="en-US" sz="184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8" name="Text Box 17"/>
          <p:cNvSpPr txBox="1"/>
          <p:nvPr/>
        </p:nvSpPr>
        <p:spPr>
          <a:xfrm>
            <a:off x="8809990" y="7962900"/>
            <a:ext cx="753745" cy="422275"/>
          </a:xfrm>
          <a:prstGeom prst="rect">
            <a:avLst/>
          </a:prstGeom>
          <a:noFill/>
        </p:spPr>
        <p:txBody>
          <a:bodyPr wrap="square" rtlCol="0" anchor="t">
            <a:spAutoFit/>
          </a:bodyPr>
          <a:p>
            <a:pPr algn="l">
              <a:lnSpc>
                <a:spcPts val="2580"/>
              </a:lnSpc>
              <a:spcBef>
                <a:spcPct val="0"/>
              </a:spcBef>
            </a:pPr>
            <a:r>
              <a:rPr lang="en-US" sz="1840">
                <a:solidFill>
                  <a:srgbClr val="000000"/>
                </a:solidFill>
                <a:latin typeface="Arial MT Pro" panose="020B0502020202020204"/>
                <a:ea typeface="Arial MT Pro" panose="020B0502020202020204"/>
                <a:cs typeface="Arial MT Pro" panose="020B0502020202020204"/>
                <a:sym typeface="Arial MT Pro" panose="020B0502020202020204"/>
              </a:rPr>
              <a:t>(B) </a:t>
            </a:r>
            <a:endParaRPr lang="en-US" sz="184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9" name="Text Box 18"/>
          <p:cNvSpPr txBox="1"/>
          <p:nvPr/>
        </p:nvSpPr>
        <p:spPr>
          <a:xfrm>
            <a:off x="13487400" y="7962900"/>
            <a:ext cx="753745" cy="422275"/>
          </a:xfrm>
          <a:prstGeom prst="rect">
            <a:avLst/>
          </a:prstGeom>
          <a:noFill/>
        </p:spPr>
        <p:txBody>
          <a:bodyPr wrap="square" rtlCol="0" anchor="t">
            <a:spAutoFit/>
          </a:bodyPr>
          <a:p>
            <a:pPr algn="l">
              <a:lnSpc>
                <a:spcPts val="2580"/>
              </a:lnSpc>
              <a:spcBef>
                <a:spcPct val="0"/>
              </a:spcBef>
            </a:pPr>
            <a:r>
              <a:rPr lang="en-US" sz="1840">
                <a:solidFill>
                  <a:srgbClr val="000000"/>
                </a:solidFill>
                <a:latin typeface="Arial MT Pro" panose="020B0502020202020204"/>
                <a:ea typeface="Arial MT Pro" panose="020B0502020202020204"/>
                <a:cs typeface="Arial MT Pro" panose="020B0502020202020204"/>
                <a:sym typeface="Arial MT Pro" panose="020B0502020202020204"/>
              </a:rPr>
              <a:t>(C) </a:t>
            </a:r>
            <a:endParaRPr lang="en-US" sz="184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610034" y="0"/>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DI</a:t>
              </a:r>
              <a:r>
                <a:rPr lang="en-US" sz="6600">
                  <a:solidFill>
                    <a:srgbClr val="FF0000"/>
                  </a:solidFill>
                  <a:latin typeface="Poppins" panose="00000500000000000000"/>
                  <a:ea typeface="Poppins" panose="00000500000000000000"/>
                  <a:cs typeface="Poppins" panose="00000500000000000000"/>
                  <a:sym typeface="Poppins" panose="00000500000000000000"/>
                </a:rPr>
                <a:t>SCUSSION</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12</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graphicFrame>
        <p:nvGraphicFramePr>
          <p:cNvPr id="10" name="Object 10"/>
          <p:cNvGraphicFramePr/>
          <p:nvPr/>
        </p:nvGraphicFramePr>
        <p:xfrm>
          <a:off x="-228794" y="952273"/>
          <a:ext cx="9872662" cy="7670387"/>
        </p:xfrm>
        <a:graphic>
          <a:graphicData uri="http://schemas.openxmlformats.org/presentationml/2006/ole">
            <mc:AlternateContent xmlns:mc="http://schemas.openxmlformats.org/markup-compatibility/2006">
              <mc:Choice xmlns:v="urn:schemas-microsoft-com:vml" Requires="v">
                <p:oleObj spid="_x0000_s11" name="Worksheet" r:id="rId2" imgW="11849100" imgH="9648825" progId="Excel.Sheet.12">
                  <p:embed/>
                </p:oleObj>
              </mc:Choice>
              <mc:Fallback>
                <p:oleObj name="Worksheet" r:id="rId2" imgW="11849100" imgH="9648825" progId="Excel.Sheet.12">
                  <p:embed/>
                  <p:pic>
                    <p:nvPicPr>
                      <p:cNvPr id="0" name="Picture 10"/>
                      <p:cNvPicPr/>
                      <p:nvPr/>
                    </p:nvPicPr>
                    <p:blipFill>
                      <a:blip r:embed="rId3"/>
                      <a:stretch>
                        <a:fillRect/>
                      </a:stretch>
                    </p:blipFill>
                    <p:spPr>
                      <a:xfrm>
                        <a:off x="-228794" y="952273"/>
                        <a:ext cx="9872662" cy="7670387"/>
                      </a:xfrm>
                      <a:prstGeom prst="rect">
                        <a:avLst/>
                      </a:prstGeom>
                    </p:spPr>
                  </p:pic>
                </p:oleObj>
              </mc:Fallback>
            </mc:AlternateContent>
          </a:graphicData>
        </a:graphic>
      </p:graphicFrame>
      <p:sp>
        <p:nvSpPr>
          <p:cNvPr id="13" name="TextBox 12"/>
          <p:cNvSpPr txBox="1"/>
          <p:nvPr/>
        </p:nvSpPr>
        <p:spPr>
          <a:xfrm>
            <a:off x="10200640" y="2171700"/>
            <a:ext cx="7091680" cy="3994785"/>
          </a:xfrm>
          <a:prstGeom prst="rect">
            <a:avLst/>
          </a:prstGeom>
        </p:spPr>
        <p:txBody>
          <a:bodyPr wrap="square" lIns="0" tIns="0" rIns="0" bIns="0" rtlCol="0" anchor="t">
            <a:noAutofit/>
          </a:bodyPr>
          <a:lstStyle/>
          <a:p>
            <a:pPr algn="just">
              <a:lnSpc>
                <a:spcPts val="2860"/>
              </a:lnSpc>
            </a:pPr>
            <a:r>
              <a:rPr lang="en-US" sz="2000">
                <a:solidFill>
                  <a:srgbClr val="000000"/>
                </a:solidFill>
                <a:latin typeface="Arial MT Pro" panose="020B0502020202020204"/>
                <a:ea typeface="Arial MT Pro" panose="020B0502020202020204"/>
                <a:cs typeface="Arial MT Pro" panose="020B0502020202020204"/>
                <a:sym typeface="Arial MT Pro" panose="020B0502020202020204"/>
              </a:rPr>
              <a:t>P</a:t>
            </a:r>
            <a:r>
              <a:rPr lang="en-US" sz="2000">
                <a:solidFill>
                  <a:srgbClr val="000000"/>
                </a:solidFill>
                <a:latin typeface="Arial MT Pro" panose="020B0502020202020204"/>
                <a:ea typeface="Arial MT Pro" panose="020B0502020202020204"/>
                <a:cs typeface="Arial MT Pro" panose="020B0502020202020204"/>
                <a:sym typeface="Arial MT Pro" panose="020B0502020202020204"/>
              </a:rPr>
              <a:t>revious methods were accurate but slow and non-automated. While prior deep learning models achieved 97.1% accuracy, they lacked gender differentiation and attention mechanisms. Our models; DenseNet201 (98%), MobileNetV2 (97%), and Custom CNN + CBAM (96%) outperform previous work, offering gender classification with F1-scores &gt;0.93.</a:t>
            </a:r>
            <a:endParaRPr lang="en-US" sz="20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134835" y="578304"/>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EXPLAINABLE AI</a:t>
              </a:r>
              <a:r>
                <a:rPr lang="en-US" sz="6600">
                  <a:solidFill>
                    <a:srgbClr val="FF0000"/>
                  </a:solidFill>
                  <a:latin typeface="Poppins" panose="00000500000000000000"/>
                  <a:ea typeface="Poppins" panose="00000500000000000000"/>
                  <a:cs typeface="Poppins" panose="00000500000000000000"/>
                  <a:sym typeface="Poppins" panose="00000500000000000000"/>
                </a:rPr>
                <a:t> (XAI)</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13</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2590800" y="3771900"/>
            <a:ext cx="9813925" cy="4377055"/>
          </a:xfrm>
          <a:custGeom>
            <a:avLst/>
            <a:gdLst/>
            <a:ahLst/>
            <a:cxnLst/>
            <a:rect l="l" t="t" r="r" b="b"/>
            <a:pathLst>
              <a:path w="8130625" h="4229671">
                <a:moveTo>
                  <a:pt x="0" y="0"/>
                </a:moveTo>
                <a:lnTo>
                  <a:pt x="8130625" y="0"/>
                </a:lnTo>
                <a:lnTo>
                  <a:pt x="8130625" y="4229671"/>
                </a:lnTo>
                <a:lnTo>
                  <a:pt x="0" y="4229671"/>
                </a:lnTo>
                <a:lnTo>
                  <a:pt x="0" y="0"/>
                </a:lnTo>
                <a:close/>
              </a:path>
            </a:pathLst>
          </a:custGeom>
          <a:blipFill>
            <a:blip r:embed="rId2"/>
            <a:stretch>
              <a:fillRect b="-1400"/>
            </a:stretch>
          </a:blipFill>
        </p:spPr>
      </p:sp>
      <p:sp>
        <p:nvSpPr>
          <p:cNvPr id="11" name="Freeform 11"/>
          <p:cNvSpPr/>
          <p:nvPr/>
        </p:nvSpPr>
        <p:spPr>
          <a:xfrm>
            <a:off x="14496001" y="2143123"/>
            <a:ext cx="3037405" cy="6233817"/>
          </a:xfrm>
          <a:custGeom>
            <a:avLst/>
            <a:gdLst/>
            <a:ahLst/>
            <a:cxnLst/>
            <a:rect l="l" t="t" r="r" b="b"/>
            <a:pathLst>
              <a:path w="3037405" h="6233817">
                <a:moveTo>
                  <a:pt x="0" y="0"/>
                </a:moveTo>
                <a:lnTo>
                  <a:pt x="3037405" y="0"/>
                </a:lnTo>
                <a:lnTo>
                  <a:pt x="3037405" y="6233817"/>
                </a:lnTo>
                <a:lnTo>
                  <a:pt x="0" y="6233817"/>
                </a:lnTo>
                <a:lnTo>
                  <a:pt x="0" y="0"/>
                </a:lnTo>
                <a:close/>
              </a:path>
            </a:pathLst>
          </a:custGeom>
          <a:blipFill>
            <a:blip r:embed="rId3"/>
            <a:stretch>
              <a:fillRect l="-640" t="-933" r="-1639"/>
            </a:stretch>
          </a:blipFill>
        </p:spPr>
      </p:sp>
      <p:sp>
        <p:nvSpPr>
          <p:cNvPr id="12" name="TextBox 12"/>
          <p:cNvSpPr txBox="1"/>
          <p:nvPr/>
        </p:nvSpPr>
        <p:spPr>
          <a:xfrm>
            <a:off x="13981651" y="8409560"/>
            <a:ext cx="4066105" cy="739775"/>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Arial MT Pro" panose="020B0502020202020204"/>
                <a:ea typeface="Arial MT Pro" panose="020B0502020202020204"/>
                <a:cs typeface="Arial MT Pro" panose="020B0502020202020204"/>
                <a:sym typeface="Arial MT Pro" panose="020B0502020202020204"/>
              </a:rPr>
              <a:t>Fig. 11: Different Explainable AI(XAI) Example</a:t>
            </a:r>
            <a:endParaRPr lang="en-US" sz="20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3" name="TextBox 13"/>
          <p:cNvSpPr txBox="1"/>
          <p:nvPr/>
        </p:nvSpPr>
        <p:spPr>
          <a:xfrm>
            <a:off x="5486354" y="8267637"/>
            <a:ext cx="4545211" cy="387350"/>
          </a:xfrm>
          <a:prstGeom prst="rect">
            <a:avLst/>
          </a:prstGeom>
        </p:spPr>
        <p:txBody>
          <a:bodyPr lIns="0" tIns="0" rIns="0" bIns="0" rtlCol="0" anchor="t">
            <a:spAutoFit/>
          </a:bodyPr>
          <a:lstStyle/>
          <a:p>
            <a:pPr algn="ctr">
              <a:lnSpc>
                <a:spcPts val="2800"/>
              </a:lnSpc>
              <a:spcBef>
                <a:spcPct val="0"/>
              </a:spcBef>
            </a:pPr>
            <a:r>
              <a:rPr lang="en-US" sz="2000">
                <a:solidFill>
                  <a:srgbClr val="000000"/>
                </a:solidFill>
                <a:latin typeface="Arial MT Pro" panose="020B0502020202020204"/>
                <a:ea typeface="Arial MT Pro" panose="020B0502020202020204"/>
                <a:cs typeface="Arial MT Pro" panose="020B0502020202020204"/>
                <a:sym typeface="Arial MT Pro" panose="020B0502020202020204"/>
              </a:rPr>
              <a:t>Fig. 10: Explainable AI(XAI) Architecture</a:t>
            </a:r>
            <a:endParaRPr lang="en-US" sz="20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4" name="TextBox 14"/>
          <p:cNvSpPr txBox="1"/>
          <p:nvPr/>
        </p:nvSpPr>
        <p:spPr>
          <a:xfrm>
            <a:off x="1257300" y="2345791"/>
            <a:ext cx="12940706" cy="1591945"/>
          </a:xfrm>
          <a:prstGeom prst="rect">
            <a:avLst/>
          </a:prstGeom>
        </p:spPr>
        <p:txBody>
          <a:bodyPr lIns="0" tIns="0" rIns="0" bIns="0" rtlCol="0" anchor="t">
            <a:spAutoFit/>
          </a:bodyPr>
          <a:lstStyle/>
          <a:p>
            <a:pPr algn="just">
              <a:lnSpc>
                <a:spcPts val="3080"/>
              </a:lnSpc>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XAI makes models transparent and interpretable. In our study, Grad-CAM visualizes key regions in sandfly genitalia images, showing which features distinguish male from female, ensuring biologically meaningful predictions.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080"/>
              </a:lnSpc>
            </a:p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257300" y="79463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Limitations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14</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5128860" y="3340830"/>
            <a:ext cx="8233002" cy="5917470"/>
          </a:xfrm>
          <a:custGeom>
            <a:avLst/>
            <a:gdLst/>
            <a:ahLst/>
            <a:cxnLst/>
            <a:rect l="l" t="t" r="r" b="b"/>
            <a:pathLst>
              <a:path w="8233002" h="5917470">
                <a:moveTo>
                  <a:pt x="0" y="0"/>
                </a:moveTo>
                <a:lnTo>
                  <a:pt x="8233002" y="0"/>
                </a:lnTo>
                <a:lnTo>
                  <a:pt x="8233002" y="5917470"/>
                </a:lnTo>
                <a:lnTo>
                  <a:pt x="0" y="5917470"/>
                </a:lnTo>
                <a:lnTo>
                  <a:pt x="0" y="0"/>
                </a:lnTo>
                <a:close/>
              </a:path>
            </a:pathLst>
          </a:custGeom>
          <a:blipFill>
            <a:blip r:embed="rId2"/>
            <a:stretch>
              <a:fillRect/>
            </a:stretch>
          </a:blipFill>
        </p:spPr>
      </p:sp>
      <p:sp>
        <p:nvSpPr>
          <p:cNvPr id="11" name="TextBox 11"/>
          <p:cNvSpPr txBox="1"/>
          <p:nvPr/>
        </p:nvSpPr>
        <p:spPr>
          <a:xfrm>
            <a:off x="1028700" y="5232202"/>
            <a:ext cx="4396009"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Limited Dataset</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Restricted number of lab-captured images limits generalization to field conditions.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2" name="TextBox 12"/>
          <p:cNvSpPr txBox="1"/>
          <p:nvPr/>
        </p:nvSpPr>
        <p:spPr>
          <a:xfrm>
            <a:off x="7435566" y="2139409"/>
            <a:ext cx="4078436" cy="1201420"/>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Controlled Environment</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Uniform lighting and background reduce real-world robustness.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3" name="TextBox 13"/>
          <p:cNvSpPr txBox="1"/>
          <p:nvPr/>
        </p:nvSpPr>
        <p:spPr>
          <a:xfrm>
            <a:off x="13001707" y="5427464"/>
            <a:ext cx="4647857" cy="1201420"/>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Gender Imbalance</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Slight unevenness between male and female samples affects precision.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257300" y="882849"/>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CONCLU</a:t>
              </a:r>
              <a:r>
                <a:rPr lang="en-US" sz="6600">
                  <a:solidFill>
                    <a:srgbClr val="FF0000"/>
                  </a:solidFill>
                  <a:latin typeface="Poppins" panose="00000500000000000000"/>
                  <a:ea typeface="Poppins" panose="00000500000000000000"/>
                  <a:cs typeface="Poppins" panose="00000500000000000000"/>
                  <a:sym typeface="Poppins" panose="00000500000000000000"/>
                </a:rPr>
                <a:t>SION</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14</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TextBox 10"/>
          <p:cNvSpPr txBox="1"/>
          <p:nvPr/>
        </p:nvSpPr>
        <p:spPr>
          <a:xfrm>
            <a:off x="1503253" y="3282521"/>
            <a:ext cx="15281494" cy="1236980"/>
          </a:xfrm>
          <a:prstGeom prst="rect">
            <a:avLst/>
          </a:prstGeom>
        </p:spPr>
        <p:txBody>
          <a:bodyPr lIns="0" tIns="0" rIns="0" bIns="0" rtlCol="0" anchor="t">
            <a:spAutoFit/>
          </a:bodyPr>
          <a:lstStyle/>
          <a:p>
            <a:pPr algn="just">
              <a:lnSpc>
                <a:spcPts val="3220"/>
              </a:lnSpc>
            </a:pP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This</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study presents a deep learning framework for sandfly classification using CNNs with CBAM. Models achieved high accuracy: Custom CNN + CBAM (96%), DenseNet201 (98%), MobileNetV2 (97%), with attention mechanisms providing interpretable visualizations for automated vector detection.</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1" name="TextBox 11"/>
          <p:cNvSpPr txBox="1"/>
          <p:nvPr/>
        </p:nvSpPr>
        <p:spPr>
          <a:xfrm>
            <a:off x="1503253" y="4938601"/>
            <a:ext cx="16230600" cy="1982470"/>
          </a:xfrm>
          <a:prstGeom prst="rect">
            <a:avLst/>
          </a:prstGeom>
        </p:spPr>
        <p:txBody>
          <a:bodyPr lIns="0" tIns="0" rIns="0" bIns="0" rtlCol="0" anchor="t">
            <a:spAutoFit/>
          </a:bodyPr>
          <a:lstStyle/>
          <a:p>
            <a:pPr marL="474980" lvl="1" indent="-237490" algn="just">
              <a:lnSpc>
                <a:spcPts val="3080"/>
              </a:lnSpc>
              <a:buFont typeface="Arial" panose="020B0604020202020204"/>
              <a:buChar char="•"/>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Hi</a:t>
            </a: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gh Accuracy:</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DenseNet201 (98%), MobileNetV2 (97%), Custom CNN + CBAM (96%).</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74980" lvl="1" indent="-237490" algn="just">
              <a:lnSpc>
                <a:spcPts val="3080"/>
              </a:lnSpc>
              <a:buFont typeface="Arial" panose="020B0604020202020204"/>
              <a:buChar char="•"/>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Explainability:</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Grad-CAM visualizations provide transparent, biologically meaningful predictions.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74980" lvl="1" indent="-237490" algn="just">
              <a:lnSpc>
                <a:spcPts val="3080"/>
              </a:lnSpc>
              <a:buFont typeface="Arial" panose="020B0604020202020204"/>
              <a:buChar char="•"/>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Real-Time Deployment:</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Lightweight models for fast, scalable identification.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74980" lvl="1" indent="-237490" algn="just">
              <a:lnSpc>
                <a:spcPts val="3080"/>
              </a:lnSpc>
              <a:buFont typeface="Arial" panose="020B0604020202020204"/>
              <a:buChar char="•"/>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Impact:</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Reliable tool for vector control and disease monitoring.</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080"/>
              </a:lnSpc>
            </a:p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028700" y="3452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FU</a:t>
              </a:r>
              <a:r>
                <a:rPr lang="en-US" sz="6600">
                  <a:solidFill>
                    <a:srgbClr val="FF0000"/>
                  </a:solidFill>
                  <a:latin typeface="Poppins" panose="00000500000000000000"/>
                  <a:ea typeface="Poppins" panose="00000500000000000000"/>
                  <a:cs typeface="Poppins" panose="00000500000000000000"/>
                  <a:sym typeface="Poppins" panose="00000500000000000000"/>
                </a:rPr>
                <a:t>TURE WORK</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15</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0" y="1568260"/>
            <a:ext cx="18288000" cy="7690040"/>
          </a:xfrm>
          <a:custGeom>
            <a:avLst/>
            <a:gdLst/>
            <a:ahLst/>
            <a:cxnLst/>
            <a:rect l="l" t="t" r="r" b="b"/>
            <a:pathLst>
              <a:path w="18288000" h="7690040">
                <a:moveTo>
                  <a:pt x="0" y="0"/>
                </a:moveTo>
                <a:lnTo>
                  <a:pt x="18288000" y="0"/>
                </a:lnTo>
                <a:lnTo>
                  <a:pt x="18288000" y="7690040"/>
                </a:lnTo>
                <a:lnTo>
                  <a:pt x="0" y="7690040"/>
                </a:lnTo>
                <a:lnTo>
                  <a:pt x="0" y="0"/>
                </a:lnTo>
                <a:close/>
              </a:path>
            </a:pathLst>
          </a:custGeom>
          <a:blipFill>
            <a:blip r:embed="rId2"/>
            <a:stretch>
              <a:fillRect t="-15705" b="-5579"/>
            </a:stretch>
          </a:blipFill>
        </p:spPr>
      </p:sp>
      <p:sp>
        <p:nvSpPr>
          <p:cNvPr id="11" name="Freeform 11"/>
          <p:cNvSpPr/>
          <p:nvPr/>
        </p:nvSpPr>
        <p:spPr>
          <a:xfrm>
            <a:off x="1028700" y="6009955"/>
            <a:ext cx="1643849" cy="1048251"/>
          </a:xfrm>
          <a:custGeom>
            <a:avLst/>
            <a:gdLst/>
            <a:ahLst/>
            <a:cxnLst/>
            <a:rect l="l" t="t" r="r" b="b"/>
            <a:pathLst>
              <a:path w="1643849" h="1048251">
                <a:moveTo>
                  <a:pt x="0" y="0"/>
                </a:moveTo>
                <a:lnTo>
                  <a:pt x="1643849" y="0"/>
                </a:lnTo>
                <a:lnTo>
                  <a:pt x="1643849" y="1048251"/>
                </a:lnTo>
                <a:lnTo>
                  <a:pt x="0" y="1048251"/>
                </a:lnTo>
                <a:lnTo>
                  <a:pt x="0" y="0"/>
                </a:lnTo>
                <a:close/>
              </a:path>
            </a:pathLst>
          </a:custGeom>
          <a:blipFill>
            <a:blip r:embed="rId3"/>
            <a:stretch>
              <a:fillRect/>
            </a:stretch>
          </a:blipFill>
        </p:spPr>
      </p:sp>
      <p:sp>
        <p:nvSpPr>
          <p:cNvPr id="12" name="Freeform 12"/>
          <p:cNvSpPr/>
          <p:nvPr/>
        </p:nvSpPr>
        <p:spPr>
          <a:xfrm>
            <a:off x="4104402" y="2245729"/>
            <a:ext cx="1079748" cy="1040382"/>
          </a:xfrm>
          <a:custGeom>
            <a:avLst/>
            <a:gdLst/>
            <a:ahLst/>
            <a:cxnLst/>
            <a:rect l="l" t="t" r="r" b="b"/>
            <a:pathLst>
              <a:path w="1079748" h="1040382">
                <a:moveTo>
                  <a:pt x="0" y="0"/>
                </a:moveTo>
                <a:lnTo>
                  <a:pt x="1079748" y="0"/>
                </a:lnTo>
                <a:lnTo>
                  <a:pt x="1079748" y="1040382"/>
                </a:lnTo>
                <a:lnTo>
                  <a:pt x="0" y="1040382"/>
                </a:lnTo>
                <a:lnTo>
                  <a:pt x="0" y="0"/>
                </a:lnTo>
                <a:close/>
              </a:path>
            </a:pathLst>
          </a:custGeom>
          <a:blipFill>
            <a:blip r:embed="rId4"/>
            <a:stretch>
              <a:fillRect/>
            </a:stretch>
          </a:blipFill>
        </p:spPr>
      </p:sp>
      <p:sp>
        <p:nvSpPr>
          <p:cNvPr id="13" name="Freeform 13"/>
          <p:cNvSpPr/>
          <p:nvPr/>
        </p:nvSpPr>
        <p:spPr>
          <a:xfrm>
            <a:off x="8672906" y="1324739"/>
            <a:ext cx="942187" cy="813055"/>
          </a:xfrm>
          <a:custGeom>
            <a:avLst/>
            <a:gdLst/>
            <a:ahLst/>
            <a:cxnLst/>
            <a:rect l="l" t="t" r="r" b="b"/>
            <a:pathLst>
              <a:path w="942187" h="813055">
                <a:moveTo>
                  <a:pt x="0" y="0"/>
                </a:moveTo>
                <a:lnTo>
                  <a:pt x="942188" y="0"/>
                </a:lnTo>
                <a:lnTo>
                  <a:pt x="942188" y="813055"/>
                </a:lnTo>
                <a:lnTo>
                  <a:pt x="0" y="813055"/>
                </a:lnTo>
                <a:lnTo>
                  <a:pt x="0" y="0"/>
                </a:lnTo>
                <a:close/>
              </a:path>
            </a:pathLst>
          </a:custGeom>
          <a:blipFill>
            <a:blip r:embed="rId5"/>
            <a:stretch>
              <a:fillRect/>
            </a:stretch>
          </a:blipFill>
        </p:spPr>
      </p:sp>
      <p:sp>
        <p:nvSpPr>
          <p:cNvPr id="14" name="Freeform 14"/>
          <p:cNvSpPr/>
          <p:nvPr/>
        </p:nvSpPr>
        <p:spPr>
          <a:xfrm>
            <a:off x="13295718" y="1814565"/>
            <a:ext cx="1077140" cy="1102940"/>
          </a:xfrm>
          <a:custGeom>
            <a:avLst/>
            <a:gdLst/>
            <a:ahLst/>
            <a:cxnLst/>
            <a:rect l="l" t="t" r="r" b="b"/>
            <a:pathLst>
              <a:path w="1077140" h="1102940">
                <a:moveTo>
                  <a:pt x="0" y="0"/>
                </a:moveTo>
                <a:lnTo>
                  <a:pt x="1077140" y="0"/>
                </a:lnTo>
                <a:lnTo>
                  <a:pt x="1077140" y="1102940"/>
                </a:lnTo>
                <a:lnTo>
                  <a:pt x="0" y="1102940"/>
                </a:lnTo>
                <a:lnTo>
                  <a:pt x="0" y="0"/>
                </a:lnTo>
                <a:close/>
              </a:path>
            </a:pathLst>
          </a:custGeom>
          <a:blipFill>
            <a:blip r:embed="rId6"/>
            <a:stretch>
              <a:fillRect/>
            </a:stretch>
          </a:blipFill>
        </p:spPr>
      </p:sp>
      <p:sp>
        <p:nvSpPr>
          <p:cNvPr id="15" name="Freeform 15"/>
          <p:cNvSpPr/>
          <p:nvPr/>
        </p:nvSpPr>
        <p:spPr>
          <a:xfrm>
            <a:off x="15736933" y="5719207"/>
            <a:ext cx="1347368" cy="1338999"/>
          </a:xfrm>
          <a:custGeom>
            <a:avLst/>
            <a:gdLst/>
            <a:ahLst/>
            <a:cxnLst/>
            <a:rect l="l" t="t" r="r" b="b"/>
            <a:pathLst>
              <a:path w="1347368" h="1338999">
                <a:moveTo>
                  <a:pt x="0" y="0"/>
                </a:moveTo>
                <a:lnTo>
                  <a:pt x="1347368" y="0"/>
                </a:lnTo>
                <a:lnTo>
                  <a:pt x="1347368" y="1338999"/>
                </a:lnTo>
                <a:lnTo>
                  <a:pt x="0" y="1338999"/>
                </a:lnTo>
                <a:lnTo>
                  <a:pt x="0" y="0"/>
                </a:lnTo>
                <a:close/>
              </a:path>
            </a:pathLst>
          </a:custGeom>
          <a:blipFill>
            <a:blip r:embed="rId7"/>
            <a:stretch>
              <a:fillRect/>
            </a:stretch>
          </a:blipFill>
        </p:spPr>
      </p:sp>
      <p:sp>
        <p:nvSpPr>
          <p:cNvPr id="16" name="TextBox 16"/>
          <p:cNvSpPr txBox="1"/>
          <p:nvPr/>
        </p:nvSpPr>
        <p:spPr>
          <a:xfrm>
            <a:off x="275523" y="7311342"/>
            <a:ext cx="3333908"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Dataset Expansion:</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Include field-collected images and more species for improved robustness.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7" name="TextBox 17"/>
          <p:cNvSpPr txBox="1"/>
          <p:nvPr/>
        </p:nvSpPr>
        <p:spPr>
          <a:xfrm>
            <a:off x="2919064" y="3423242"/>
            <a:ext cx="3450423"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Advanced Learning:</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Apply data augmentation, domain adaptation, and multi-modal fusion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8" name="TextBox 18"/>
          <p:cNvSpPr txBox="1"/>
          <p:nvPr/>
        </p:nvSpPr>
        <p:spPr>
          <a:xfrm>
            <a:off x="7400729" y="2280310"/>
            <a:ext cx="3486541"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ROI Automation:</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Use instance segmentation to detect regions of interest automatically.</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9" name="TextBox 19"/>
          <p:cNvSpPr txBox="1"/>
          <p:nvPr/>
        </p:nvSpPr>
        <p:spPr>
          <a:xfrm>
            <a:off x="12138320" y="3317459"/>
            <a:ext cx="3391938"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Real-World Validation:</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Test models on real images and develop real-time identification tools.</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20" name="TextBox 20"/>
          <p:cNvSpPr txBox="1"/>
          <p:nvPr/>
        </p:nvSpPr>
        <p:spPr>
          <a:xfrm>
            <a:off x="14854394" y="7311342"/>
            <a:ext cx="3112446" cy="1591945"/>
          </a:xfrm>
          <a:prstGeom prst="rect">
            <a:avLst/>
          </a:prstGeom>
        </p:spPr>
        <p:txBody>
          <a:bodyPr lIns="0" tIns="0" rIns="0" bIns="0" rtlCol="0" anchor="t">
            <a:spAutoFit/>
          </a:bodyPr>
          <a:lstStyle/>
          <a:p>
            <a:pPr algn="ctr">
              <a:lnSpc>
                <a:spcPts val="3080"/>
              </a:lnSpc>
              <a:spcBef>
                <a:spcPct val="0"/>
              </a:spcBef>
            </a:pPr>
            <a:r>
              <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Integration:</a:t>
            </a:r>
            <a:endParaRPr lang="en-US" sz="22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endParaRPr>
          </a:p>
          <a:p>
            <a:pPr algn="ctr">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Combine molecular data with visual features for enhanced identification.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grpSp>
        <p:nvGrpSpPr>
          <p:cNvPr id="21" name="Group 21"/>
          <p:cNvGrpSpPr/>
          <p:nvPr/>
        </p:nvGrpSpPr>
        <p:grpSpPr>
          <a:xfrm rot="0">
            <a:off x="7157309" y="7397067"/>
            <a:ext cx="4981010" cy="1315285"/>
            <a:chOff x="0" y="0"/>
            <a:chExt cx="10039863" cy="2651126"/>
          </a:xfrm>
        </p:grpSpPr>
        <p:sp>
          <p:nvSpPr>
            <p:cNvPr id="22" name="Freeform 22"/>
            <p:cNvSpPr/>
            <p:nvPr/>
          </p:nvSpPr>
          <p:spPr>
            <a:xfrm>
              <a:off x="0" y="0"/>
              <a:ext cx="10039863" cy="2651126"/>
            </a:xfrm>
            <a:custGeom>
              <a:avLst/>
              <a:gdLst/>
              <a:ahLst/>
              <a:cxnLst/>
              <a:rect l="l" t="t" r="r" b="b"/>
              <a:pathLst>
                <a:path w="10039863" h="2651126">
                  <a:moveTo>
                    <a:pt x="0" y="0"/>
                  </a:moveTo>
                  <a:lnTo>
                    <a:pt x="10039863" y="0"/>
                  </a:lnTo>
                  <a:lnTo>
                    <a:pt x="10039863" y="2651126"/>
                  </a:lnTo>
                  <a:lnTo>
                    <a:pt x="0" y="2651126"/>
                  </a:lnTo>
                  <a:close/>
                </a:path>
              </a:pathLst>
            </a:custGeom>
            <a:solidFill>
              <a:srgbClr val="000000">
                <a:alpha val="0"/>
              </a:srgbClr>
            </a:solidFill>
          </p:spPr>
        </p:sp>
        <p:sp>
          <p:nvSpPr>
            <p:cNvPr id="23" name="TextBox 23"/>
            <p:cNvSpPr txBox="1"/>
            <p:nvPr/>
          </p:nvSpPr>
          <p:spPr>
            <a:xfrm>
              <a:off x="0" y="9525"/>
              <a:ext cx="10039863" cy="2641601"/>
            </a:xfrm>
            <a:prstGeom prst="rect">
              <a:avLst/>
            </a:prstGeom>
          </p:spPr>
          <p:txBody>
            <a:bodyPr lIns="0" tIns="0" rIns="0" bIns="0" rtlCol="0" anchor="ctr"/>
            <a:lstStyle/>
            <a:p>
              <a:pPr algn="l">
                <a:lnSpc>
                  <a:spcPts val="5185"/>
                </a:lnSpc>
              </a:pPr>
              <a:r>
                <a:rPr lang="en-US" sz="4800">
                  <a:solidFill>
                    <a:srgbClr val="FF0000"/>
                  </a:solidFill>
                  <a:latin typeface="Poppins" panose="00000500000000000000"/>
                  <a:ea typeface="Poppins" panose="00000500000000000000"/>
                  <a:cs typeface="Poppins" panose="00000500000000000000"/>
                  <a:sym typeface="Poppins" panose="00000500000000000000"/>
                </a:rPr>
                <a:t>FU</a:t>
              </a:r>
              <a:r>
                <a:rPr lang="en-US" sz="4800">
                  <a:solidFill>
                    <a:srgbClr val="FF0000"/>
                  </a:solidFill>
                  <a:latin typeface="Poppins" panose="00000500000000000000"/>
                  <a:ea typeface="Poppins" panose="00000500000000000000"/>
                  <a:cs typeface="Poppins" panose="00000500000000000000"/>
                  <a:sym typeface="Poppins" panose="00000500000000000000"/>
                </a:rPr>
                <a:t>TURE WORK</a:t>
              </a:r>
              <a:endParaRPr lang="en-US" sz="4800">
                <a:solidFill>
                  <a:srgbClr val="FF0000"/>
                </a:solidFill>
                <a:latin typeface="Poppins" panose="00000500000000000000"/>
                <a:ea typeface="Poppins" panose="00000500000000000000"/>
                <a:cs typeface="Poppins" panose="00000500000000000000"/>
                <a:sym typeface="Poppins" panose="0000050000000000000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028700" y="3452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REFERENCE</a:t>
              </a:r>
              <a:r>
                <a:rPr lang="en-US" sz="6600">
                  <a:solidFill>
                    <a:srgbClr val="FF0000"/>
                  </a:solidFill>
                  <a:latin typeface="Poppins" panose="00000500000000000000"/>
                  <a:ea typeface="Poppins" panose="00000500000000000000"/>
                  <a:cs typeface="Poppins" panose="00000500000000000000"/>
                  <a:sym typeface="Poppins" panose="00000500000000000000"/>
                </a:rPr>
                <a:t>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16</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TextBox 10"/>
          <p:cNvSpPr txBox="1"/>
          <p:nvPr/>
        </p:nvSpPr>
        <p:spPr>
          <a:xfrm>
            <a:off x="1227372" y="1937147"/>
            <a:ext cx="16483397" cy="5529580"/>
          </a:xfrm>
          <a:prstGeom prst="rect">
            <a:avLst/>
          </a:prstGeom>
        </p:spPr>
        <p:txBody>
          <a:bodyPr lIns="0" tIns="0" rIns="0" bIns="0" rtlCol="0" anchor="t">
            <a:spAutoFit/>
          </a:bodyPr>
          <a:lstStyle/>
          <a:p>
            <a:pPr algn="l">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[1] L. Zhang, Y. Li, and P. Wang, “Automatic insect identification based on handcrafted features and classical machine learning classifiers,” Applied Entomology and Zoology, vol. 56, no. 2, pp. 123–132, 2021.</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l">
              <a:lnSpc>
                <a:spcPts val="3080"/>
              </a:lnSpc>
              <a:spcBef>
                <a:spcPct val="0"/>
              </a:spcBef>
            </a:pPr>
          </a:p>
          <a:p>
            <a:pPr algn="just">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[2] A. Kumar and S. Singh, “Hybrid attention-enhanced convolutional network for mosquito species classification,” Ecological Informatics, vol. 69, pp. 101–109, 2023.</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l">
              <a:lnSpc>
                <a:spcPts val="3080"/>
              </a:lnSpc>
              <a:spcBef>
                <a:spcPct val="0"/>
              </a:spcBef>
            </a:pPr>
          </a:p>
          <a:p>
            <a:pPr algn="l">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[3] J. Wang, F. Liu, and R. Zhao, “Deep convolutional neural network for agricultural pest classification,” Computers and Electronics in Agriculture, vol. 175, pp. 105–112, 2020.</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l">
              <a:lnSpc>
                <a:spcPts val="3080"/>
              </a:lnSpc>
              <a:spcBef>
                <a:spcPct val="0"/>
              </a:spcBef>
            </a:pPr>
          </a:p>
          <a:p>
            <a:pPr algn="l">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[4] T. Nguyen, Q. Pham, and D. Vo, “End-to-end insect pest recognition using deep convolutional networks,” Expert Systems with Applications, vol. 185, pp. 115–125, 2021.</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l">
              <a:lnSpc>
                <a:spcPts val="3080"/>
              </a:lnSpc>
              <a:spcBef>
                <a:spcPct val="0"/>
              </a:spcBef>
            </a:pPr>
          </a:p>
          <a:p>
            <a:pPr algn="l">
              <a:lnSpc>
                <a:spcPts val="3080"/>
              </a:lnSpc>
              <a:spcBef>
                <a:spcPct val="0"/>
              </a:spcBef>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[5] S. Li, Y. Chen, and X. Zhou, “Attention-based convolutional neural network for crop pest image classification,” Biosystems Engineering, vol. 207, pp. 16–27, 2022.</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6915150" y="9534525"/>
            <a:ext cx="3061096" cy="547688"/>
            <a:chOff x="0" y="0"/>
            <a:chExt cx="4081462" cy="730250"/>
          </a:xfrm>
        </p:grpSpPr>
        <p:sp>
          <p:nvSpPr>
            <p:cNvPr id="5" name="Freeform 5"/>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6" name="TextBox 6"/>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16</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7" name="Freeform 7"/>
          <p:cNvSpPr/>
          <p:nvPr/>
        </p:nvSpPr>
        <p:spPr>
          <a:xfrm>
            <a:off x="0" y="0"/>
            <a:ext cx="18288000" cy="2971800"/>
          </a:xfrm>
          <a:custGeom>
            <a:avLst/>
            <a:gdLst/>
            <a:ahLst/>
            <a:cxnLst/>
            <a:rect l="l" t="t" r="r" b="b"/>
            <a:pathLst>
              <a:path w="18288000" h="2971800">
                <a:moveTo>
                  <a:pt x="0" y="0"/>
                </a:moveTo>
                <a:lnTo>
                  <a:pt x="18288000" y="0"/>
                </a:lnTo>
                <a:lnTo>
                  <a:pt x="18288000" y="2971800"/>
                </a:lnTo>
                <a:lnTo>
                  <a:pt x="0" y="2971800"/>
                </a:lnTo>
                <a:lnTo>
                  <a:pt x="0" y="0"/>
                </a:lnTo>
                <a:close/>
              </a:path>
            </a:pathLst>
          </a:custGeom>
          <a:blipFill>
            <a:blip r:embed="rId2"/>
            <a:stretch>
              <a:fillRect/>
            </a:stretch>
          </a:blipFill>
        </p:spPr>
      </p:sp>
      <p:sp>
        <p:nvSpPr>
          <p:cNvPr id="8" name="TextBox 8"/>
          <p:cNvSpPr txBox="1"/>
          <p:nvPr/>
        </p:nvSpPr>
        <p:spPr>
          <a:xfrm>
            <a:off x="4953000" y="4914900"/>
            <a:ext cx="9062720" cy="1975485"/>
          </a:xfrm>
          <a:prstGeom prst="rect">
            <a:avLst/>
          </a:prstGeom>
        </p:spPr>
        <p:txBody>
          <a:bodyPr wrap="square" lIns="0" tIns="0" rIns="0" bIns="0" rtlCol="0" anchor="t">
            <a:spAutoFit/>
          </a:bodyPr>
          <a:lstStyle/>
          <a:p>
            <a:pPr algn="ctr">
              <a:lnSpc>
                <a:spcPts val="15405"/>
              </a:lnSpc>
              <a:spcBef>
                <a:spcPct val="0"/>
              </a:spcBef>
            </a:pPr>
            <a:r>
              <a:rPr lang="en-US" sz="11005" b="1">
                <a:solidFill>
                  <a:srgbClr val="8064A2"/>
                </a:solidFill>
                <a:latin typeface="Arial MT Pro Bold" panose="020B0802020202020204"/>
                <a:ea typeface="Arial MT Pro Bold" panose="020B0802020202020204"/>
                <a:cs typeface="Arial MT Pro Bold" panose="020B0802020202020204"/>
                <a:sym typeface="Arial MT Pro Bold" panose="020B0802020202020204"/>
              </a:rPr>
              <a:t>Thank You!</a:t>
            </a:r>
            <a:endParaRPr lang="en-US" sz="11005" b="1">
              <a:solidFill>
                <a:srgbClr val="8064A2"/>
              </a:solidFill>
              <a:latin typeface="Arial MT Pro Bold" panose="020B0802020202020204"/>
              <a:ea typeface="Arial MT Pro Bold" panose="020B0802020202020204"/>
              <a:cs typeface="Arial MT Pro Bold" panose="020B0802020202020204"/>
              <a:sym typeface="Arial MT Pro Bold" panose="020B0802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609159" y="736286"/>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Ov</a:t>
              </a:r>
              <a:r>
                <a:rPr lang="en-US" sz="6600">
                  <a:solidFill>
                    <a:srgbClr val="FF0000"/>
                  </a:solidFill>
                  <a:latin typeface="Poppins" panose="00000500000000000000"/>
                  <a:ea typeface="Poppins" panose="00000500000000000000"/>
                  <a:cs typeface="Poppins" panose="00000500000000000000"/>
                  <a:sym typeface="Poppins" panose="00000500000000000000"/>
                </a:rPr>
                <a:t>erview</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2</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grpSp>
        <p:nvGrpSpPr>
          <p:cNvPr id="10" name="Group 10"/>
          <p:cNvGrpSpPr/>
          <p:nvPr/>
        </p:nvGrpSpPr>
        <p:grpSpPr>
          <a:xfrm rot="0">
            <a:off x="1816478" y="3362805"/>
            <a:ext cx="5624454" cy="892695"/>
            <a:chOff x="0" y="0"/>
            <a:chExt cx="2560537" cy="406400"/>
          </a:xfrm>
        </p:grpSpPr>
        <p:sp>
          <p:nvSpPr>
            <p:cNvPr id="11" name="Freeform 11"/>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12" name="TextBox 12"/>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13" name="Group 13"/>
          <p:cNvGrpSpPr/>
          <p:nvPr/>
        </p:nvGrpSpPr>
        <p:grpSpPr>
          <a:xfrm rot="0">
            <a:off x="7884668" y="3362805"/>
            <a:ext cx="5624454" cy="892695"/>
            <a:chOff x="0" y="0"/>
            <a:chExt cx="2560537" cy="406400"/>
          </a:xfrm>
        </p:grpSpPr>
        <p:sp>
          <p:nvSpPr>
            <p:cNvPr id="14" name="Freeform 14"/>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15" name="TextBox 15"/>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16" name="Group 16"/>
          <p:cNvGrpSpPr/>
          <p:nvPr/>
        </p:nvGrpSpPr>
        <p:grpSpPr>
          <a:xfrm rot="0">
            <a:off x="1816478" y="4762356"/>
            <a:ext cx="5624454" cy="892695"/>
            <a:chOff x="0" y="0"/>
            <a:chExt cx="2560537" cy="406400"/>
          </a:xfrm>
        </p:grpSpPr>
        <p:sp>
          <p:nvSpPr>
            <p:cNvPr id="17" name="Freeform 17"/>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18" name="TextBox 18"/>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19" name="Group 19"/>
          <p:cNvGrpSpPr/>
          <p:nvPr/>
        </p:nvGrpSpPr>
        <p:grpSpPr>
          <a:xfrm rot="0">
            <a:off x="7884668" y="4762356"/>
            <a:ext cx="5624454" cy="892695"/>
            <a:chOff x="0" y="0"/>
            <a:chExt cx="2560537" cy="406400"/>
          </a:xfrm>
        </p:grpSpPr>
        <p:sp>
          <p:nvSpPr>
            <p:cNvPr id="20" name="Freeform 20"/>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21" name="TextBox 21"/>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22" name="Freeform 22"/>
          <p:cNvSpPr/>
          <p:nvPr/>
        </p:nvSpPr>
        <p:spPr>
          <a:xfrm rot="-5400000">
            <a:off x="6494884" y="3694707"/>
            <a:ext cx="418384" cy="223645"/>
          </a:xfrm>
          <a:custGeom>
            <a:avLst/>
            <a:gdLst/>
            <a:ahLst/>
            <a:cxnLst/>
            <a:rect l="l" t="t" r="r" b="b"/>
            <a:pathLst>
              <a:path w="418384" h="223645">
                <a:moveTo>
                  <a:pt x="0" y="0"/>
                </a:moveTo>
                <a:lnTo>
                  <a:pt x="418384" y="0"/>
                </a:lnTo>
                <a:lnTo>
                  <a:pt x="418384" y="223646"/>
                </a:lnTo>
                <a:lnTo>
                  <a:pt x="0" y="22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2563075" y="3697330"/>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24"/>
          <p:cNvSpPr/>
          <p:nvPr/>
        </p:nvSpPr>
        <p:spPr>
          <a:xfrm rot="-5400000">
            <a:off x="6494884" y="5094258"/>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rot="-5400000">
            <a:off x="12563075" y="5073324"/>
            <a:ext cx="418384" cy="223645"/>
          </a:xfrm>
          <a:custGeom>
            <a:avLst/>
            <a:gdLst/>
            <a:ahLst/>
            <a:cxnLst/>
            <a:rect l="l" t="t" r="r" b="b"/>
            <a:pathLst>
              <a:path w="418384" h="223645">
                <a:moveTo>
                  <a:pt x="0" y="0"/>
                </a:moveTo>
                <a:lnTo>
                  <a:pt x="418384" y="0"/>
                </a:lnTo>
                <a:lnTo>
                  <a:pt x="418384" y="223646"/>
                </a:lnTo>
                <a:lnTo>
                  <a:pt x="0" y="2236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6" name="Group 26"/>
          <p:cNvGrpSpPr/>
          <p:nvPr/>
        </p:nvGrpSpPr>
        <p:grpSpPr>
          <a:xfrm rot="0">
            <a:off x="1816478" y="6161906"/>
            <a:ext cx="5624454" cy="892695"/>
            <a:chOff x="0" y="0"/>
            <a:chExt cx="2560537" cy="406400"/>
          </a:xfrm>
        </p:grpSpPr>
        <p:sp>
          <p:nvSpPr>
            <p:cNvPr id="27" name="Freeform 27"/>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28" name="TextBox 28"/>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29" name="Group 29"/>
          <p:cNvGrpSpPr/>
          <p:nvPr/>
        </p:nvGrpSpPr>
        <p:grpSpPr>
          <a:xfrm rot="0">
            <a:off x="7884668" y="6161906"/>
            <a:ext cx="5624454" cy="892695"/>
            <a:chOff x="0" y="0"/>
            <a:chExt cx="2560537" cy="406400"/>
          </a:xfrm>
        </p:grpSpPr>
        <p:sp>
          <p:nvSpPr>
            <p:cNvPr id="30" name="Freeform 30"/>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31" name="TextBox 31"/>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32" name="Freeform 32"/>
          <p:cNvSpPr/>
          <p:nvPr/>
        </p:nvSpPr>
        <p:spPr>
          <a:xfrm rot="-5400000">
            <a:off x="6494884" y="6493808"/>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rot="-5400000">
            <a:off x="12866003" y="6484378"/>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4" name="Group 34"/>
          <p:cNvGrpSpPr/>
          <p:nvPr/>
        </p:nvGrpSpPr>
        <p:grpSpPr>
          <a:xfrm rot="0">
            <a:off x="1816478" y="7416159"/>
            <a:ext cx="5624454" cy="892695"/>
            <a:chOff x="0" y="0"/>
            <a:chExt cx="2560537" cy="406400"/>
          </a:xfrm>
        </p:grpSpPr>
        <p:sp>
          <p:nvSpPr>
            <p:cNvPr id="35" name="Freeform 35"/>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36" name="TextBox 36"/>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grpSp>
        <p:nvGrpSpPr>
          <p:cNvPr id="37" name="Group 37"/>
          <p:cNvGrpSpPr/>
          <p:nvPr/>
        </p:nvGrpSpPr>
        <p:grpSpPr>
          <a:xfrm rot="0">
            <a:off x="7884668" y="7416159"/>
            <a:ext cx="5624454" cy="892695"/>
            <a:chOff x="0" y="0"/>
            <a:chExt cx="2560537" cy="406400"/>
          </a:xfrm>
        </p:grpSpPr>
        <p:sp>
          <p:nvSpPr>
            <p:cNvPr id="38" name="Freeform 38"/>
            <p:cNvSpPr/>
            <p:nvPr/>
          </p:nvSpPr>
          <p:spPr>
            <a:xfrm>
              <a:off x="0" y="0"/>
              <a:ext cx="2560537" cy="406400"/>
            </a:xfrm>
            <a:custGeom>
              <a:avLst/>
              <a:gdLst/>
              <a:ahLst/>
              <a:cxnLst/>
              <a:rect l="l" t="t" r="r" b="b"/>
              <a:pathLst>
                <a:path w="2560537" h="406400">
                  <a:moveTo>
                    <a:pt x="2357337" y="0"/>
                  </a:moveTo>
                  <a:cubicBezTo>
                    <a:pt x="2469561" y="0"/>
                    <a:pt x="2560537" y="90976"/>
                    <a:pt x="2560537" y="203200"/>
                  </a:cubicBezTo>
                  <a:cubicBezTo>
                    <a:pt x="2560537" y="315424"/>
                    <a:pt x="2469561" y="406400"/>
                    <a:pt x="2357337" y="406400"/>
                  </a:cubicBezTo>
                  <a:lnTo>
                    <a:pt x="203200" y="406400"/>
                  </a:lnTo>
                  <a:cubicBezTo>
                    <a:pt x="90976" y="406400"/>
                    <a:pt x="0" y="315424"/>
                    <a:pt x="0" y="203200"/>
                  </a:cubicBezTo>
                  <a:cubicBezTo>
                    <a:pt x="0" y="90976"/>
                    <a:pt x="90976" y="0"/>
                    <a:pt x="203200" y="0"/>
                  </a:cubicBezTo>
                  <a:close/>
                </a:path>
              </a:pathLst>
            </a:custGeom>
            <a:gradFill rotWithShape="1">
              <a:gsLst>
                <a:gs pos="0">
                  <a:srgbClr val="A6A6A6">
                    <a:alpha val="100000"/>
                  </a:srgbClr>
                </a:gs>
                <a:gs pos="100000">
                  <a:srgbClr val="FFFFFF">
                    <a:alpha val="100000"/>
                  </a:srgbClr>
                </a:gs>
              </a:gsLst>
              <a:lin ang="0"/>
            </a:gradFill>
            <a:ln w="9525" cap="sq">
              <a:solidFill>
                <a:srgbClr val="08090D"/>
              </a:solidFill>
              <a:prstDash val="solid"/>
              <a:miter/>
            </a:ln>
          </p:spPr>
        </p:sp>
        <p:sp>
          <p:nvSpPr>
            <p:cNvPr id="39" name="TextBox 39"/>
            <p:cNvSpPr txBox="1"/>
            <p:nvPr/>
          </p:nvSpPr>
          <p:spPr>
            <a:xfrm>
              <a:off x="0" y="-38100"/>
              <a:ext cx="2560537" cy="444500"/>
            </a:xfrm>
            <a:prstGeom prst="rect">
              <a:avLst/>
            </a:prstGeom>
          </p:spPr>
          <p:txBody>
            <a:bodyPr lIns="50800" tIns="50800" rIns="50800" bIns="50800" rtlCol="0" anchor="ctr"/>
            <a:lstStyle/>
            <a:p>
              <a:pPr algn="ctr">
                <a:lnSpc>
                  <a:spcPts val="2660"/>
                </a:lnSpc>
                <a:spcBef>
                  <a:spcPct val="0"/>
                </a:spcBef>
              </a:pPr>
            </a:p>
          </p:txBody>
        </p:sp>
      </p:grpSp>
      <p:sp>
        <p:nvSpPr>
          <p:cNvPr id="40" name="Freeform 40"/>
          <p:cNvSpPr/>
          <p:nvPr/>
        </p:nvSpPr>
        <p:spPr>
          <a:xfrm rot="-5400000">
            <a:off x="6494884" y="7748061"/>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1" name="Freeform 41"/>
          <p:cNvSpPr/>
          <p:nvPr/>
        </p:nvSpPr>
        <p:spPr>
          <a:xfrm rot="-5400000">
            <a:off x="12754180" y="7748061"/>
            <a:ext cx="418384" cy="223645"/>
          </a:xfrm>
          <a:custGeom>
            <a:avLst/>
            <a:gdLst/>
            <a:ahLst/>
            <a:cxnLst/>
            <a:rect l="l" t="t" r="r" b="b"/>
            <a:pathLst>
              <a:path w="418384" h="223645">
                <a:moveTo>
                  <a:pt x="0" y="0"/>
                </a:moveTo>
                <a:lnTo>
                  <a:pt x="418384" y="0"/>
                </a:lnTo>
                <a:lnTo>
                  <a:pt x="418384" y="223645"/>
                </a:lnTo>
                <a:lnTo>
                  <a:pt x="0" y="2236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2" name="TextBox 42"/>
          <p:cNvSpPr txBox="1"/>
          <p:nvPr/>
        </p:nvSpPr>
        <p:spPr>
          <a:xfrm>
            <a:off x="2509987" y="3640400"/>
            <a:ext cx="4287691" cy="440518"/>
          </a:xfrm>
          <a:prstGeom prst="rect">
            <a:avLst/>
          </a:prstGeom>
        </p:spPr>
        <p:txBody>
          <a:bodyPr lIns="0" tIns="0" rIns="0" bIns="0" rtlCol="0" anchor="t">
            <a:spAutoFit/>
          </a:bodyPr>
          <a:lstStyle/>
          <a:p>
            <a:pPr algn="l">
              <a:lnSpc>
                <a:spcPts val="2735"/>
              </a:lnSpc>
            </a:pPr>
            <a:r>
              <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Introduction</a:t>
            </a:r>
            <a:endPar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p:txBody>
      </p:sp>
      <p:sp>
        <p:nvSpPr>
          <p:cNvPr id="43" name="TextBox 43"/>
          <p:cNvSpPr txBox="1"/>
          <p:nvPr/>
        </p:nvSpPr>
        <p:spPr>
          <a:xfrm>
            <a:off x="8578177" y="3640400"/>
            <a:ext cx="4287691" cy="760358"/>
          </a:xfrm>
          <a:prstGeom prst="rect">
            <a:avLst/>
          </a:prstGeom>
        </p:spPr>
        <p:txBody>
          <a:bodyPr lIns="0" tIns="0" rIns="0" bIns="0" rtlCol="0" anchor="t">
            <a:spAutoFit/>
          </a:bodyPr>
          <a:lstStyle/>
          <a:p>
            <a:pPr algn="l">
              <a:lnSpc>
                <a:spcPts val="2645"/>
              </a:lnSpc>
            </a:pPr>
            <a:r>
              <a:rPr lang="en-US" sz="30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Dataset Information</a:t>
            </a:r>
            <a:endParaRPr lang="en-US" sz="30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a:p>
            <a:pPr algn="l">
              <a:lnSpc>
                <a:spcPts val="2645"/>
              </a:lnSpc>
            </a:pPr>
          </a:p>
        </p:txBody>
      </p:sp>
      <p:sp>
        <p:nvSpPr>
          <p:cNvPr id="44" name="TextBox 44"/>
          <p:cNvSpPr txBox="1"/>
          <p:nvPr/>
        </p:nvSpPr>
        <p:spPr>
          <a:xfrm>
            <a:off x="2509987" y="5039950"/>
            <a:ext cx="4287691" cy="440518"/>
          </a:xfrm>
          <a:prstGeom prst="rect">
            <a:avLst/>
          </a:prstGeom>
        </p:spPr>
        <p:txBody>
          <a:bodyPr lIns="0" tIns="0" rIns="0" bIns="0" rtlCol="0" anchor="t">
            <a:spAutoFit/>
          </a:bodyPr>
          <a:lstStyle/>
          <a:p>
            <a:pPr algn="l">
              <a:lnSpc>
                <a:spcPts val="2735"/>
              </a:lnSpc>
            </a:pPr>
            <a:r>
              <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Motivation</a:t>
            </a:r>
            <a:endPar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p:txBody>
      </p:sp>
      <p:sp>
        <p:nvSpPr>
          <p:cNvPr id="45" name="TextBox 45"/>
          <p:cNvSpPr txBox="1"/>
          <p:nvPr/>
        </p:nvSpPr>
        <p:spPr>
          <a:xfrm>
            <a:off x="8578177" y="5039950"/>
            <a:ext cx="4287691" cy="737352"/>
          </a:xfrm>
          <a:prstGeom prst="rect">
            <a:avLst/>
          </a:prstGeom>
        </p:spPr>
        <p:txBody>
          <a:bodyPr lIns="0" tIns="0" rIns="0" bIns="0" rtlCol="0" anchor="t">
            <a:spAutoFit/>
          </a:bodyPr>
          <a:lstStyle/>
          <a:p>
            <a:pPr algn="l">
              <a:lnSpc>
                <a:spcPts val="2555"/>
              </a:lnSpc>
            </a:pPr>
            <a:r>
              <a:rPr lang="en-US" sz="29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Training Parameters</a:t>
            </a:r>
            <a:endParaRPr lang="en-US" sz="29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a:p>
            <a:pPr algn="l">
              <a:lnSpc>
                <a:spcPts val="2555"/>
              </a:lnSpc>
            </a:pPr>
          </a:p>
        </p:txBody>
      </p:sp>
      <p:sp>
        <p:nvSpPr>
          <p:cNvPr id="46" name="TextBox 46"/>
          <p:cNvSpPr txBox="1"/>
          <p:nvPr/>
        </p:nvSpPr>
        <p:spPr>
          <a:xfrm>
            <a:off x="2509987" y="6439501"/>
            <a:ext cx="4287691" cy="760358"/>
          </a:xfrm>
          <a:prstGeom prst="rect">
            <a:avLst/>
          </a:prstGeom>
        </p:spPr>
        <p:txBody>
          <a:bodyPr lIns="0" tIns="0" rIns="0" bIns="0" rtlCol="0" anchor="t">
            <a:spAutoFit/>
          </a:bodyPr>
          <a:lstStyle/>
          <a:p>
            <a:pPr algn="l">
              <a:lnSpc>
                <a:spcPts val="2645"/>
              </a:lnSpc>
            </a:pPr>
            <a:r>
              <a:rPr lang="en-US" sz="30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Literature Review</a:t>
            </a:r>
            <a:endParaRPr lang="en-US" sz="30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a:p>
            <a:pPr algn="l">
              <a:lnSpc>
                <a:spcPts val="2645"/>
              </a:lnSpc>
            </a:pPr>
          </a:p>
        </p:txBody>
      </p:sp>
      <p:sp>
        <p:nvSpPr>
          <p:cNvPr id="47" name="TextBox 47"/>
          <p:cNvSpPr txBox="1"/>
          <p:nvPr/>
        </p:nvSpPr>
        <p:spPr>
          <a:xfrm>
            <a:off x="8069498" y="6439501"/>
            <a:ext cx="4893875" cy="671858"/>
          </a:xfrm>
          <a:prstGeom prst="rect">
            <a:avLst/>
          </a:prstGeom>
        </p:spPr>
        <p:txBody>
          <a:bodyPr lIns="0" tIns="0" rIns="0" bIns="0" rtlCol="0" anchor="t">
            <a:spAutoFit/>
          </a:bodyPr>
          <a:lstStyle/>
          <a:p>
            <a:pPr algn="l">
              <a:lnSpc>
                <a:spcPts val="2380"/>
              </a:lnSpc>
            </a:pPr>
            <a:r>
              <a:rPr lang="en-US" sz="27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Model Architecture &amp; Results</a:t>
            </a:r>
            <a:endParaRPr lang="en-US" sz="27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a:p>
            <a:pPr algn="l">
              <a:lnSpc>
                <a:spcPts val="2380"/>
              </a:lnSpc>
            </a:pPr>
          </a:p>
        </p:txBody>
      </p:sp>
      <p:sp>
        <p:nvSpPr>
          <p:cNvPr id="48" name="TextBox 48"/>
          <p:cNvSpPr txBox="1"/>
          <p:nvPr/>
        </p:nvSpPr>
        <p:spPr>
          <a:xfrm>
            <a:off x="2509987" y="7693754"/>
            <a:ext cx="4287691" cy="440518"/>
          </a:xfrm>
          <a:prstGeom prst="rect">
            <a:avLst/>
          </a:prstGeom>
        </p:spPr>
        <p:txBody>
          <a:bodyPr lIns="0" tIns="0" rIns="0" bIns="0" rtlCol="0" anchor="t">
            <a:spAutoFit/>
          </a:bodyPr>
          <a:lstStyle/>
          <a:p>
            <a:pPr algn="l">
              <a:lnSpc>
                <a:spcPts val="2735"/>
              </a:lnSpc>
            </a:pPr>
            <a:r>
              <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Methodology</a:t>
            </a:r>
            <a:endParaRPr lang="en-US" sz="31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p:txBody>
      </p:sp>
      <p:sp>
        <p:nvSpPr>
          <p:cNvPr id="49" name="TextBox 49"/>
          <p:cNvSpPr txBox="1"/>
          <p:nvPr/>
        </p:nvSpPr>
        <p:spPr>
          <a:xfrm>
            <a:off x="8192550" y="7693754"/>
            <a:ext cx="4704919" cy="671858"/>
          </a:xfrm>
          <a:prstGeom prst="rect">
            <a:avLst/>
          </a:prstGeom>
        </p:spPr>
        <p:txBody>
          <a:bodyPr lIns="0" tIns="0" rIns="0" bIns="0" rtlCol="0" anchor="t">
            <a:spAutoFit/>
          </a:bodyPr>
          <a:lstStyle/>
          <a:p>
            <a:pPr algn="l">
              <a:lnSpc>
                <a:spcPts val="2380"/>
              </a:lnSpc>
            </a:pPr>
            <a:r>
              <a:rPr lang="en-US" sz="27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rPr>
              <a:t>Conclusion &amp; Future Works</a:t>
            </a:r>
            <a:endParaRPr lang="en-US" sz="2705" b="1">
              <a:solidFill>
                <a:srgbClr val="08090D"/>
              </a:solidFill>
              <a:latin typeface="Arial MT Pro Bold" panose="020B0802020202020204"/>
              <a:ea typeface="Arial MT Pro Bold" panose="020B0802020202020204"/>
              <a:cs typeface="Arial MT Pro Bold" panose="020B0802020202020204"/>
              <a:sym typeface="Arial MT Pro Bold" panose="020B0802020202020204"/>
            </a:endParaRPr>
          </a:p>
          <a:p>
            <a:pPr algn="l">
              <a:lnSpc>
                <a:spcPts val="2380"/>
              </a:lnSpc>
            </a:pPr>
          </a:p>
        </p:txBody>
      </p:sp>
      <p:sp>
        <p:nvSpPr>
          <p:cNvPr id="50" name="Freeform 50"/>
          <p:cNvSpPr/>
          <p:nvPr/>
        </p:nvSpPr>
        <p:spPr>
          <a:xfrm>
            <a:off x="0" y="0"/>
            <a:ext cx="18288000" cy="9258300"/>
          </a:xfrm>
          <a:custGeom>
            <a:avLst/>
            <a:gdLst/>
            <a:ahLst/>
            <a:cxnLst/>
            <a:rect l="l" t="t" r="r" b="b"/>
            <a:pathLst>
              <a:path w="18288000" h="9258300">
                <a:moveTo>
                  <a:pt x="0" y="0"/>
                </a:moveTo>
                <a:lnTo>
                  <a:pt x="18288000" y="0"/>
                </a:lnTo>
                <a:lnTo>
                  <a:pt x="18288000" y="9258300"/>
                </a:lnTo>
                <a:lnTo>
                  <a:pt x="0" y="9258300"/>
                </a:lnTo>
                <a:lnTo>
                  <a:pt x="0" y="0"/>
                </a:lnTo>
                <a:close/>
              </a:path>
            </a:pathLst>
          </a:custGeom>
          <a:blipFill>
            <a:blip r:embed="rId4">
              <a:alphaModFix amt="28000"/>
            </a:blip>
            <a:stretch>
              <a:fillRect l="-3545" r="-7959" b="-46470"/>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028700" y="1028700"/>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INTRODUC</a:t>
              </a:r>
              <a:r>
                <a:rPr lang="en-US" sz="6600">
                  <a:solidFill>
                    <a:srgbClr val="FF0000"/>
                  </a:solidFill>
                  <a:latin typeface="Poppins" panose="00000500000000000000"/>
                  <a:ea typeface="Poppins" panose="00000500000000000000"/>
                  <a:cs typeface="Poppins" panose="00000500000000000000"/>
                  <a:sym typeface="Poppins" panose="00000500000000000000"/>
                </a:rPr>
                <a:t>TION</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3</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TextBox 10"/>
          <p:cNvSpPr txBox="1"/>
          <p:nvPr/>
        </p:nvSpPr>
        <p:spPr>
          <a:xfrm>
            <a:off x="1170124" y="3403949"/>
            <a:ext cx="7973876" cy="4031735"/>
          </a:xfrm>
          <a:prstGeom prst="rect">
            <a:avLst/>
          </a:prstGeom>
        </p:spPr>
        <p:txBody>
          <a:bodyPr lIns="0" tIns="0" rIns="0" bIns="0" rtlCol="0" anchor="t">
            <a:spAutoFit/>
          </a:bodyPr>
          <a:lstStyle/>
          <a:p>
            <a:pPr marL="493395" lvl="1" indent="-246380" algn="just">
              <a:lnSpc>
                <a:spcPts val="3200"/>
              </a:lnSpc>
              <a:buFont typeface="Arial" panose="020B0604020202020204"/>
              <a:buChar char="•"/>
            </a:pPr>
            <a:r>
              <a:rPr lang="en-US" sz="2285">
                <a:solidFill>
                  <a:srgbClr val="000000"/>
                </a:solidFill>
                <a:latin typeface="Arial MT Pro" panose="020B0502020202020204"/>
                <a:ea typeface="Arial MT Pro" panose="020B0502020202020204"/>
                <a:cs typeface="Arial MT Pro" panose="020B0502020202020204"/>
                <a:sym typeface="Arial MT Pro" panose="020B0502020202020204"/>
              </a:rPr>
              <a:t>Sandflies spread</a:t>
            </a:r>
            <a:r>
              <a:rPr lang="en-US" sz="2285">
                <a:solidFill>
                  <a:srgbClr val="000000"/>
                </a:solidFill>
                <a:latin typeface="Arial MT Pro" panose="020B0502020202020204"/>
                <a:ea typeface="Arial MT Pro" panose="020B0502020202020204"/>
                <a:cs typeface="Arial MT Pro" panose="020B0502020202020204"/>
                <a:sym typeface="Arial MT Pro" panose="020B0502020202020204"/>
              </a:rPr>
              <a:t> diseases like leishmaniasis, primarily through females.</a:t>
            </a:r>
            <a:endParaRPr lang="en-US" sz="2285">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200"/>
              </a:lnSpc>
            </a:pPr>
          </a:p>
          <a:p>
            <a:pPr marL="493395" lvl="1" indent="-246380" algn="just">
              <a:lnSpc>
                <a:spcPts val="3200"/>
              </a:lnSpc>
              <a:buFont typeface="Arial" panose="020B0604020202020204"/>
              <a:buChar char="•"/>
            </a:pPr>
            <a:r>
              <a:rPr lang="en-US" sz="2285">
                <a:solidFill>
                  <a:srgbClr val="000000"/>
                </a:solidFill>
                <a:latin typeface="Arial MT Pro" panose="020B0502020202020204"/>
                <a:ea typeface="Arial MT Pro" panose="020B0502020202020204"/>
                <a:cs typeface="Arial MT Pro" panose="020B0502020202020204"/>
                <a:sym typeface="Arial MT Pro" panose="020B0502020202020204"/>
              </a:rPr>
              <a:t>Traditional identification relies on microscopic examination of genitalia, which is slow and requires experts.</a:t>
            </a:r>
            <a:endParaRPr lang="en-US" sz="2285">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200"/>
              </a:lnSpc>
            </a:pPr>
          </a:p>
          <a:p>
            <a:pPr marL="493395" lvl="1" indent="-246380" algn="just">
              <a:lnSpc>
                <a:spcPts val="3200"/>
              </a:lnSpc>
              <a:buFont typeface="Arial" panose="020B0604020202020204"/>
              <a:buChar char="•"/>
            </a:pPr>
            <a:r>
              <a:rPr lang="en-US" sz="2285">
                <a:solidFill>
                  <a:srgbClr val="000000"/>
                </a:solidFill>
                <a:latin typeface="Arial MT Pro" panose="020B0502020202020204"/>
                <a:ea typeface="Arial MT Pro" panose="020B0502020202020204"/>
                <a:cs typeface="Arial MT Pro" panose="020B0502020202020204"/>
                <a:sym typeface="Arial MT Pro" panose="020B0502020202020204"/>
              </a:rPr>
              <a:t>This study explores an AI-driven solution for faster, more accurate species and gender classification using deep learning.</a:t>
            </a:r>
            <a:endParaRPr lang="en-US" sz="2285">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200"/>
              </a:lnSpc>
            </a:pPr>
          </a:p>
        </p:txBody>
      </p:sp>
      <p:sp>
        <p:nvSpPr>
          <p:cNvPr id="11" name="Freeform 11"/>
          <p:cNvSpPr/>
          <p:nvPr/>
        </p:nvSpPr>
        <p:spPr>
          <a:xfrm>
            <a:off x="11111171" y="3294037"/>
            <a:ext cx="3408406" cy="2056705"/>
          </a:xfrm>
          <a:custGeom>
            <a:avLst/>
            <a:gdLst/>
            <a:ahLst/>
            <a:cxnLst/>
            <a:rect l="l" t="t" r="r" b="b"/>
            <a:pathLst>
              <a:path w="3408406" h="2056705">
                <a:moveTo>
                  <a:pt x="0" y="0"/>
                </a:moveTo>
                <a:lnTo>
                  <a:pt x="3408406" y="0"/>
                </a:lnTo>
                <a:lnTo>
                  <a:pt x="3408406" y="2056706"/>
                </a:lnTo>
                <a:lnTo>
                  <a:pt x="0" y="2056706"/>
                </a:lnTo>
                <a:lnTo>
                  <a:pt x="0" y="0"/>
                </a:lnTo>
                <a:close/>
              </a:path>
            </a:pathLst>
          </a:custGeom>
          <a:blipFill>
            <a:blip r:embed="rId2"/>
            <a:stretch>
              <a:fillRect/>
            </a:stretch>
          </a:blipFill>
        </p:spPr>
      </p:sp>
      <p:sp>
        <p:nvSpPr>
          <p:cNvPr id="12" name="Freeform 12"/>
          <p:cNvSpPr/>
          <p:nvPr/>
        </p:nvSpPr>
        <p:spPr>
          <a:xfrm>
            <a:off x="9814348" y="5462679"/>
            <a:ext cx="2974885" cy="1790483"/>
          </a:xfrm>
          <a:custGeom>
            <a:avLst/>
            <a:gdLst/>
            <a:ahLst/>
            <a:cxnLst/>
            <a:rect l="l" t="t" r="r" b="b"/>
            <a:pathLst>
              <a:path w="2974885" h="1790483">
                <a:moveTo>
                  <a:pt x="0" y="0"/>
                </a:moveTo>
                <a:lnTo>
                  <a:pt x="2974885" y="0"/>
                </a:lnTo>
                <a:lnTo>
                  <a:pt x="2974885" y="1790483"/>
                </a:lnTo>
                <a:lnTo>
                  <a:pt x="0" y="1790483"/>
                </a:lnTo>
                <a:lnTo>
                  <a:pt x="0" y="0"/>
                </a:lnTo>
                <a:close/>
              </a:path>
            </a:pathLst>
          </a:custGeom>
          <a:blipFill>
            <a:blip r:embed="rId3"/>
            <a:stretch>
              <a:fillRect/>
            </a:stretch>
          </a:blipFill>
        </p:spPr>
      </p:sp>
      <p:sp>
        <p:nvSpPr>
          <p:cNvPr id="13" name="Freeform 13"/>
          <p:cNvSpPr/>
          <p:nvPr/>
        </p:nvSpPr>
        <p:spPr>
          <a:xfrm>
            <a:off x="12934753" y="5462679"/>
            <a:ext cx="2835784" cy="1790483"/>
          </a:xfrm>
          <a:custGeom>
            <a:avLst/>
            <a:gdLst/>
            <a:ahLst/>
            <a:cxnLst/>
            <a:rect l="l" t="t" r="r" b="b"/>
            <a:pathLst>
              <a:path w="2835784" h="1790483">
                <a:moveTo>
                  <a:pt x="0" y="0"/>
                </a:moveTo>
                <a:lnTo>
                  <a:pt x="2835784" y="0"/>
                </a:lnTo>
                <a:lnTo>
                  <a:pt x="2835784" y="1790483"/>
                </a:lnTo>
                <a:lnTo>
                  <a:pt x="0" y="1790483"/>
                </a:lnTo>
                <a:lnTo>
                  <a:pt x="0" y="0"/>
                </a:lnTo>
                <a:close/>
              </a:path>
            </a:pathLst>
          </a:custGeom>
          <a:blipFill>
            <a:blip r:embed="rId4"/>
            <a:stretch>
              <a:fillRect l="-2452" r="-2452"/>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38100"/>
            <a:ext cx="18275300" cy="10225405"/>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774700" y="730840"/>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Arial MT Pro" panose="020B0502020202020204" charset="0"/>
                  <a:ea typeface="Poppins" panose="00000500000000000000"/>
                  <a:cs typeface="Arial MT Pro" panose="020B0502020202020204" charset="0"/>
                  <a:sym typeface="Poppins" panose="00000500000000000000"/>
                </a:rPr>
                <a:t>MOTIVA</a:t>
              </a:r>
              <a:r>
                <a:rPr lang="en-US" sz="6600">
                  <a:solidFill>
                    <a:srgbClr val="FF0000"/>
                  </a:solidFill>
                  <a:latin typeface="Arial MT Pro" panose="020B0502020202020204" charset="0"/>
                  <a:ea typeface="Poppins" panose="00000500000000000000"/>
                  <a:cs typeface="Arial MT Pro" panose="020B0502020202020204" charset="0"/>
                  <a:sym typeface="Poppins" panose="00000500000000000000"/>
                </a:rPr>
                <a:t>TION</a:t>
              </a:r>
              <a:endParaRPr lang="en-US" sz="6600">
                <a:solidFill>
                  <a:srgbClr val="FF0000"/>
                </a:solidFill>
                <a:latin typeface="Arial MT Pro" panose="020B0502020202020204" charset="0"/>
                <a:ea typeface="Poppins" panose="00000500000000000000"/>
                <a:cs typeface="Arial MT Pro" panose="020B0502020202020204" charset="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Arial MT Pro" panose="020B0502020202020204" charset="0"/>
                  <a:ea typeface="Calibri (MS)" panose="020F0502020204030204"/>
                  <a:cs typeface="Arial MT Pro" panose="020B0502020202020204" charset="0"/>
                  <a:sym typeface="Calibri (MS)" panose="020F0502020204030204"/>
                </a:rPr>
                <a:t>4</a:t>
              </a:r>
              <a:endParaRPr lang="en-US" sz="1800">
                <a:solidFill>
                  <a:srgbClr val="F67E20"/>
                </a:solidFill>
                <a:latin typeface="Arial MT Pro" panose="020B0502020202020204" charset="0"/>
                <a:ea typeface="Calibri (MS)" panose="020F0502020204030204"/>
                <a:cs typeface="Arial MT Pro" panose="020B0502020202020204" charset="0"/>
                <a:sym typeface="Calibri (MS)" panose="020F0502020204030204"/>
              </a:endParaRPr>
            </a:p>
          </p:txBody>
        </p:sp>
      </p:grpSp>
      <p:sp>
        <p:nvSpPr>
          <p:cNvPr id="11" name="TextBox 11"/>
          <p:cNvSpPr txBox="1"/>
          <p:nvPr/>
        </p:nvSpPr>
        <p:spPr>
          <a:xfrm>
            <a:off x="372110" y="5350510"/>
            <a:ext cx="2586990" cy="430530"/>
          </a:xfrm>
          <a:prstGeom prst="rect">
            <a:avLst/>
          </a:prstGeom>
        </p:spPr>
        <p:txBody>
          <a:bodyPr wrap="square"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Disease Burden</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12" name="TextBox 12"/>
          <p:cNvSpPr txBox="1"/>
          <p:nvPr/>
        </p:nvSpPr>
        <p:spPr>
          <a:xfrm>
            <a:off x="281113" y="5847797"/>
            <a:ext cx="3123425" cy="129222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Vector-borne diseases like leishmaniasis affect millions annually.</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13" name="TextBox 13"/>
          <p:cNvSpPr txBox="1"/>
          <p:nvPr/>
        </p:nvSpPr>
        <p:spPr>
          <a:xfrm>
            <a:off x="3048000" y="4326255"/>
            <a:ext cx="3070860" cy="861695"/>
          </a:xfrm>
          <a:prstGeom prst="rect">
            <a:avLst/>
          </a:prstGeom>
        </p:spPr>
        <p:txBody>
          <a:bodyPr wrap="square"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Traditional Limitations</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14" name="TextBox 14"/>
          <p:cNvSpPr txBox="1"/>
          <p:nvPr/>
        </p:nvSpPr>
        <p:spPr>
          <a:xfrm>
            <a:off x="2590814" y="3009806"/>
            <a:ext cx="3948315" cy="129222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Manual identification of sandflies is slow, subjective, and requires experts.</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16" name="TextBox 16"/>
          <p:cNvSpPr txBox="1"/>
          <p:nvPr/>
        </p:nvSpPr>
        <p:spPr>
          <a:xfrm>
            <a:off x="6432598" y="3279515"/>
            <a:ext cx="1482367" cy="1525905"/>
          </a:xfrm>
          <a:prstGeom prst="rect">
            <a:avLst/>
          </a:prstGeom>
        </p:spPr>
        <p:txBody>
          <a:bodyPr lIns="0" tIns="0" rIns="0" bIns="0" rtlCol="0" anchor="t">
            <a:spAutoFit/>
          </a:bodyPr>
          <a:lstStyle/>
          <a:p>
            <a:pPr algn="ctr">
              <a:lnSpc>
                <a:spcPts val="11900"/>
              </a:lnSpc>
              <a:spcBef>
                <a:spcPct val="0"/>
              </a:spcBef>
            </a:pPr>
            <a:r>
              <a:rPr lang="en-US" sz="85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a:t>
            </a:r>
            <a:endParaRPr lang="en-US" sz="85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17" name="TextBox 17"/>
          <p:cNvSpPr txBox="1"/>
          <p:nvPr/>
        </p:nvSpPr>
        <p:spPr>
          <a:xfrm>
            <a:off x="5134332" y="5840615"/>
            <a:ext cx="4078899" cy="129222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Images of sandfly genitalia (Ph. papatasi, Ph. alexandri, Ph. sergenti) were used for training.</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18" name="TextBox 18"/>
          <p:cNvSpPr txBox="1"/>
          <p:nvPr/>
        </p:nvSpPr>
        <p:spPr>
          <a:xfrm>
            <a:off x="5653537" y="5327898"/>
            <a:ext cx="2910662" cy="453390"/>
          </a:xfrm>
          <a:prstGeom prst="rect">
            <a:avLst/>
          </a:prstGeom>
        </p:spPr>
        <p:txBody>
          <a:bodyPr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Dataset Preparation</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20" name="TextBox 20"/>
          <p:cNvSpPr txBox="1"/>
          <p:nvPr/>
        </p:nvSpPr>
        <p:spPr>
          <a:xfrm>
            <a:off x="8381222" y="3010122"/>
            <a:ext cx="3969107" cy="129222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Deep learning with attention mechanisms improves accuracy and interpretability.</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21" name="TextBox 21"/>
          <p:cNvSpPr txBox="1"/>
          <p:nvPr/>
        </p:nvSpPr>
        <p:spPr>
          <a:xfrm>
            <a:off x="8686619" y="4326373"/>
            <a:ext cx="3460336" cy="430530"/>
          </a:xfrm>
          <a:prstGeom prst="rect">
            <a:avLst/>
          </a:prstGeom>
        </p:spPr>
        <p:txBody>
          <a:bodyPr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Explainability Integration</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22" name="TextBox 22"/>
          <p:cNvSpPr txBox="1"/>
          <p:nvPr/>
        </p:nvSpPr>
        <p:spPr>
          <a:xfrm>
            <a:off x="11734800" y="5350510"/>
            <a:ext cx="3362960" cy="430530"/>
          </a:xfrm>
          <a:prstGeom prst="rect">
            <a:avLst/>
          </a:prstGeom>
        </p:spPr>
        <p:txBody>
          <a:bodyPr wrap="square"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Model Performance</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23" name="TextBox 23"/>
          <p:cNvSpPr txBox="1"/>
          <p:nvPr/>
        </p:nvSpPr>
        <p:spPr>
          <a:xfrm>
            <a:off x="11420098" y="5847797"/>
            <a:ext cx="3996113" cy="86169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Custom CNN achieved 96% accuracy.</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25" name="TextBox 25"/>
          <p:cNvSpPr txBox="1"/>
          <p:nvPr/>
        </p:nvSpPr>
        <p:spPr>
          <a:xfrm>
            <a:off x="14249679" y="3010015"/>
            <a:ext cx="3782608" cy="1292225"/>
          </a:xfrm>
          <a:prstGeom prst="rect">
            <a:avLst/>
          </a:prstGeom>
        </p:spPr>
        <p:txBody>
          <a:bodyPr lIns="0" tIns="0" rIns="0" bIns="0" rtlCol="0" anchor="t">
            <a:spAutoFit/>
          </a:bodyPr>
          <a:lstStyle/>
          <a:p>
            <a:pPr algn="ctr">
              <a:lnSpc>
                <a:spcPts val="3360"/>
              </a:lnSpc>
              <a:spcBef>
                <a:spcPct val="0"/>
              </a:spcBef>
            </a:pPr>
            <a:r>
              <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rPr>
              <a:t>Real-time, scalable AI system for field surveillance and vector control.</a:t>
            </a:r>
            <a:endParaRPr lang="en-US" sz="2200">
              <a:solidFill>
                <a:srgbClr val="000000"/>
              </a:solidFill>
              <a:latin typeface="Arial MT Pro" panose="020B0502020202020204" charset="0"/>
              <a:ea typeface="Arial MT Pro" panose="020B0502020202020204"/>
              <a:cs typeface="Arial MT Pro" panose="020B0502020202020204" charset="0"/>
              <a:sym typeface="Arial MT Pro" panose="020B0502020202020204"/>
            </a:endParaRPr>
          </a:p>
        </p:txBody>
      </p:sp>
      <p:sp>
        <p:nvSpPr>
          <p:cNvPr id="26" name="TextBox 26"/>
          <p:cNvSpPr txBox="1"/>
          <p:nvPr/>
        </p:nvSpPr>
        <p:spPr>
          <a:xfrm>
            <a:off x="14885670" y="4375150"/>
            <a:ext cx="3044825" cy="430530"/>
          </a:xfrm>
          <a:prstGeom prst="rect">
            <a:avLst/>
          </a:prstGeom>
        </p:spPr>
        <p:txBody>
          <a:bodyPr wrap="square" lIns="0" tIns="0" rIns="0" bIns="0" rtlCol="0" anchor="t">
            <a:spAutoFit/>
          </a:bodyPr>
          <a:lstStyle/>
          <a:p>
            <a:pPr algn="ctr">
              <a:lnSpc>
                <a:spcPts val="3360"/>
              </a:lnSpc>
              <a:spcBef>
                <a:spcPct val="0"/>
              </a:spcBef>
            </a:pPr>
            <a:r>
              <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rPr>
              <a:t>Practical Impact</a:t>
            </a:r>
            <a:endParaRPr lang="en-US" sz="2400" b="1">
              <a:solidFill>
                <a:srgbClr val="000000"/>
              </a:solidFill>
              <a:latin typeface="Arial MT Pro" panose="020B0502020202020204" charset="0"/>
              <a:ea typeface="Arial MT Pro Bold" panose="020B0802020202020204"/>
              <a:cs typeface="Arial MT Pro" panose="020B0502020202020204" charset="0"/>
              <a:sym typeface="Arial MT Pro Bold" panose="020B0802020202020204"/>
            </a:endParaRPr>
          </a:p>
        </p:txBody>
      </p:sp>
      <p:sp>
        <p:nvSpPr>
          <p:cNvPr id="28" name="AutoShape 28"/>
          <p:cNvSpPr/>
          <p:nvPr/>
        </p:nvSpPr>
        <p:spPr>
          <a:xfrm flipV="1">
            <a:off x="1371929" y="5116173"/>
            <a:ext cx="14915824" cy="162"/>
          </a:xfrm>
          <a:prstGeom prst="line">
            <a:avLst/>
          </a:prstGeom>
          <a:ln w="38100" cap="flat">
            <a:solidFill>
              <a:srgbClr val="000000"/>
            </a:solidFill>
            <a:prstDash val="solid"/>
            <a:headEnd type="none" w="sm" len="sm"/>
            <a:tailEnd type="none" w="sm" len="sm"/>
          </a:ln>
        </p:spPr>
      </p:sp>
      <p:grpSp>
        <p:nvGrpSpPr>
          <p:cNvPr id="29" name="Group 29"/>
          <p:cNvGrpSpPr/>
          <p:nvPr/>
        </p:nvGrpSpPr>
        <p:grpSpPr>
          <a:xfrm rot="0">
            <a:off x="4383697" y="4988670"/>
            <a:ext cx="287619" cy="287619"/>
            <a:chOff x="0" y="0"/>
            <a:chExt cx="383491" cy="383491"/>
          </a:xfrm>
        </p:grpSpPr>
        <p:grpSp>
          <p:nvGrpSpPr>
            <p:cNvPr id="30" name="Group 30"/>
            <p:cNvGrpSpPr/>
            <p:nvPr/>
          </p:nvGrpSpPr>
          <p:grpSpPr>
            <a:xfrm rot="0">
              <a:off x="0" y="0"/>
              <a:ext cx="383491" cy="383491"/>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32" name="TextBox 32"/>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33" name="Group 33"/>
            <p:cNvGrpSpPr/>
            <p:nvPr/>
          </p:nvGrpSpPr>
          <p:grpSpPr>
            <a:xfrm rot="0">
              <a:off x="73896" y="73896"/>
              <a:ext cx="235699" cy="235699"/>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35" name="TextBox 35"/>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grpSp>
        <p:nvGrpSpPr>
          <p:cNvPr id="36" name="Group 36"/>
          <p:cNvGrpSpPr/>
          <p:nvPr/>
        </p:nvGrpSpPr>
        <p:grpSpPr>
          <a:xfrm rot="0">
            <a:off x="6965059" y="4972527"/>
            <a:ext cx="287619" cy="287619"/>
            <a:chOff x="0" y="0"/>
            <a:chExt cx="383491" cy="383491"/>
          </a:xfrm>
        </p:grpSpPr>
        <p:grpSp>
          <p:nvGrpSpPr>
            <p:cNvPr id="37" name="Group 37"/>
            <p:cNvGrpSpPr/>
            <p:nvPr/>
          </p:nvGrpSpPr>
          <p:grpSpPr>
            <a:xfrm rot="0">
              <a:off x="0" y="0"/>
              <a:ext cx="383491" cy="383491"/>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39" name="TextBox 39"/>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40" name="Group 40"/>
            <p:cNvGrpSpPr/>
            <p:nvPr/>
          </p:nvGrpSpPr>
          <p:grpSpPr>
            <a:xfrm rot="0">
              <a:off x="73896" y="73896"/>
              <a:ext cx="235699" cy="235699"/>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2" name="TextBox 42"/>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grpSp>
        <p:nvGrpSpPr>
          <p:cNvPr id="43" name="Group 43"/>
          <p:cNvGrpSpPr/>
          <p:nvPr/>
        </p:nvGrpSpPr>
        <p:grpSpPr>
          <a:xfrm rot="0">
            <a:off x="10141321" y="4972362"/>
            <a:ext cx="287619" cy="287619"/>
            <a:chOff x="0" y="0"/>
            <a:chExt cx="383491" cy="383491"/>
          </a:xfrm>
        </p:grpSpPr>
        <p:grpSp>
          <p:nvGrpSpPr>
            <p:cNvPr id="44" name="Group 44"/>
            <p:cNvGrpSpPr/>
            <p:nvPr/>
          </p:nvGrpSpPr>
          <p:grpSpPr>
            <a:xfrm rot="0">
              <a:off x="0" y="0"/>
              <a:ext cx="383491" cy="383491"/>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46" name="TextBox 46"/>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47" name="Group 47"/>
            <p:cNvGrpSpPr/>
            <p:nvPr/>
          </p:nvGrpSpPr>
          <p:grpSpPr>
            <a:xfrm rot="0">
              <a:off x="73896" y="73896"/>
              <a:ext cx="235699" cy="235699"/>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49" name="TextBox 49"/>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grpSp>
        <p:nvGrpSpPr>
          <p:cNvPr id="50" name="Group 50"/>
          <p:cNvGrpSpPr/>
          <p:nvPr/>
        </p:nvGrpSpPr>
        <p:grpSpPr>
          <a:xfrm rot="0">
            <a:off x="13177964" y="5011538"/>
            <a:ext cx="287619" cy="287619"/>
            <a:chOff x="0" y="0"/>
            <a:chExt cx="383491" cy="383491"/>
          </a:xfrm>
        </p:grpSpPr>
        <p:grpSp>
          <p:nvGrpSpPr>
            <p:cNvPr id="51" name="Group 51"/>
            <p:cNvGrpSpPr/>
            <p:nvPr/>
          </p:nvGrpSpPr>
          <p:grpSpPr>
            <a:xfrm rot="0">
              <a:off x="0" y="0"/>
              <a:ext cx="383491" cy="383491"/>
              <a:chOff x="0" y="0"/>
              <a:chExt cx="812800" cy="812800"/>
            </a:xfrm>
          </p:grpSpPr>
          <p:sp>
            <p:nvSpPr>
              <p:cNvPr id="52" name="Freeform 5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53" name="TextBox 53"/>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54" name="Group 54"/>
            <p:cNvGrpSpPr/>
            <p:nvPr/>
          </p:nvGrpSpPr>
          <p:grpSpPr>
            <a:xfrm rot="0">
              <a:off x="73896" y="73896"/>
              <a:ext cx="235699" cy="235699"/>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56" name="TextBox 56"/>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grpSp>
        <p:nvGrpSpPr>
          <p:cNvPr id="57" name="Group 57"/>
          <p:cNvGrpSpPr/>
          <p:nvPr/>
        </p:nvGrpSpPr>
        <p:grpSpPr>
          <a:xfrm rot="0">
            <a:off x="16287753" y="4972362"/>
            <a:ext cx="287619" cy="287619"/>
            <a:chOff x="0" y="0"/>
            <a:chExt cx="383491" cy="383491"/>
          </a:xfrm>
        </p:grpSpPr>
        <p:grpSp>
          <p:nvGrpSpPr>
            <p:cNvPr id="58" name="Group 58"/>
            <p:cNvGrpSpPr/>
            <p:nvPr/>
          </p:nvGrpSpPr>
          <p:grpSpPr>
            <a:xfrm rot="0">
              <a:off x="0" y="0"/>
              <a:ext cx="383491" cy="383491"/>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60" name="TextBox 60"/>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61" name="Group 61"/>
            <p:cNvGrpSpPr/>
            <p:nvPr/>
          </p:nvGrpSpPr>
          <p:grpSpPr>
            <a:xfrm rot="0">
              <a:off x="73896" y="73896"/>
              <a:ext cx="235699" cy="235699"/>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63" name="TextBox 63"/>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grpSp>
        <p:nvGrpSpPr>
          <p:cNvPr id="64" name="Group 64"/>
          <p:cNvGrpSpPr/>
          <p:nvPr/>
        </p:nvGrpSpPr>
        <p:grpSpPr>
          <a:xfrm rot="0">
            <a:off x="1084310" y="4972527"/>
            <a:ext cx="287619" cy="287619"/>
            <a:chOff x="0" y="0"/>
            <a:chExt cx="383491" cy="383491"/>
          </a:xfrm>
        </p:grpSpPr>
        <p:grpSp>
          <p:nvGrpSpPr>
            <p:cNvPr id="65" name="Group 65"/>
            <p:cNvGrpSpPr/>
            <p:nvPr/>
          </p:nvGrpSpPr>
          <p:grpSpPr>
            <a:xfrm rot="0">
              <a:off x="0" y="0"/>
              <a:ext cx="383491" cy="383491"/>
              <a:chOff x="0" y="0"/>
              <a:chExt cx="812800" cy="812800"/>
            </a:xfrm>
          </p:grpSpPr>
          <p:sp>
            <p:nvSpPr>
              <p:cNvPr id="66" name="Freeform 6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D60A0"/>
              </a:solidFill>
            </p:spPr>
          </p:sp>
          <p:sp>
            <p:nvSpPr>
              <p:cNvPr id="67" name="TextBox 67"/>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nvGrpSpPr>
            <p:cNvPr id="68" name="Group 68"/>
            <p:cNvGrpSpPr/>
            <p:nvPr/>
          </p:nvGrpSpPr>
          <p:grpSpPr>
            <a:xfrm rot="0">
              <a:off x="73896" y="73896"/>
              <a:ext cx="235699" cy="235699"/>
              <a:chOff x="0" y="0"/>
              <a:chExt cx="812800" cy="812800"/>
            </a:xfrm>
          </p:grpSpPr>
          <p:sp>
            <p:nvSpPr>
              <p:cNvPr id="69" name="Freeform 6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id="70" name="TextBox 70"/>
              <p:cNvSpPr txBox="1"/>
              <p:nvPr/>
            </p:nvSpPr>
            <p:spPr>
              <a:xfrm>
                <a:off x="76200" y="-9525"/>
                <a:ext cx="660400" cy="746125"/>
              </a:xfrm>
              <a:prstGeom prst="rect">
                <a:avLst/>
              </a:prstGeom>
            </p:spPr>
            <p:txBody>
              <a:bodyPr lIns="50800" tIns="50800" rIns="50800" bIns="50800" rtlCol="0" anchor="ctr"/>
              <a:lstStyle/>
              <a:p>
                <a:pPr algn="ctr">
                  <a:lnSpc>
                    <a:spcPts val="2810"/>
                  </a:lnSpc>
                </a:pPr>
                <a:endParaRPr>
                  <a:latin typeface="Arial MT Pro" panose="020B0502020202020204" charset="0"/>
                  <a:cs typeface="Arial MT Pro" panose="020B0502020202020204" charset="0"/>
                </a:endParaRPr>
              </a:p>
            </p:txBody>
          </p:sp>
        </p:grpSp>
      </p:grpSp>
      <p:pic>
        <p:nvPicPr>
          <p:cNvPr id="71" name="Picture 70"/>
          <p:cNvPicPr>
            <a:picLocks noChangeAspect="1"/>
          </p:cNvPicPr>
          <p:nvPr/>
        </p:nvPicPr>
        <p:blipFill>
          <a:blip r:embed="rId2"/>
          <a:stretch>
            <a:fillRect/>
          </a:stretch>
        </p:blipFill>
        <p:spPr>
          <a:xfrm>
            <a:off x="685800" y="3901440"/>
            <a:ext cx="1038225" cy="971550"/>
          </a:xfrm>
          <a:prstGeom prst="rect">
            <a:avLst/>
          </a:prstGeom>
        </p:spPr>
      </p:pic>
      <p:pic>
        <p:nvPicPr>
          <p:cNvPr id="72" name="Picture 71"/>
          <p:cNvPicPr>
            <a:picLocks noChangeAspect="1"/>
          </p:cNvPicPr>
          <p:nvPr/>
        </p:nvPicPr>
        <p:blipFill>
          <a:blip r:embed="rId3"/>
          <a:stretch>
            <a:fillRect/>
          </a:stretch>
        </p:blipFill>
        <p:spPr>
          <a:xfrm>
            <a:off x="4114800" y="5372100"/>
            <a:ext cx="742950" cy="666750"/>
          </a:xfrm>
          <a:prstGeom prst="rect">
            <a:avLst/>
          </a:prstGeom>
        </p:spPr>
      </p:pic>
      <p:pic>
        <p:nvPicPr>
          <p:cNvPr id="73" name="Picture 72"/>
          <p:cNvPicPr>
            <a:picLocks noChangeAspect="1"/>
          </p:cNvPicPr>
          <p:nvPr/>
        </p:nvPicPr>
        <p:blipFill>
          <a:blip r:embed="rId4"/>
          <a:stretch>
            <a:fillRect/>
          </a:stretch>
        </p:blipFill>
        <p:spPr>
          <a:xfrm>
            <a:off x="6553200" y="3811905"/>
            <a:ext cx="1104900" cy="1076325"/>
          </a:xfrm>
          <a:prstGeom prst="rect">
            <a:avLst/>
          </a:prstGeom>
        </p:spPr>
      </p:pic>
      <p:pic>
        <p:nvPicPr>
          <p:cNvPr id="74" name="Picture 73"/>
          <p:cNvPicPr>
            <a:picLocks noChangeAspect="1"/>
          </p:cNvPicPr>
          <p:nvPr/>
        </p:nvPicPr>
        <p:blipFill>
          <a:blip r:embed="rId5"/>
          <a:stretch>
            <a:fillRect/>
          </a:stretch>
        </p:blipFill>
        <p:spPr>
          <a:xfrm>
            <a:off x="9829800" y="5350510"/>
            <a:ext cx="866775" cy="762000"/>
          </a:xfrm>
          <a:prstGeom prst="rect">
            <a:avLst/>
          </a:prstGeom>
        </p:spPr>
      </p:pic>
      <p:pic>
        <p:nvPicPr>
          <p:cNvPr id="75" name="Picture 74"/>
          <p:cNvPicPr>
            <a:picLocks noChangeAspect="1"/>
          </p:cNvPicPr>
          <p:nvPr/>
        </p:nvPicPr>
        <p:blipFill>
          <a:blip r:embed="rId6"/>
          <a:stretch>
            <a:fillRect/>
          </a:stretch>
        </p:blipFill>
        <p:spPr>
          <a:xfrm>
            <a:off x="12893675" y="4152900"/>
            <a:ext cx="857250" cy="809625"/>
          </a:xfrm>
          <a:prstGeom prst="rect">
            <a:avLst/>
          </a:prstGeom>
        </p:spPr>
      </p:pic>
      <p:pic>
        <p:nvPicPr>
          <p:cNvPr id="76" name="Picture 75"/>
          <p:cNvPicPr>
            <a:picLocks noChangeAspect="1"/>
          </p:cNvPicPr>
          <p:nvPr/>
        </p:nvPicPr>
        <p:blipFill>
          <a:blip r:embed="rId7"/>
          <a:stretch>
            <a:fillRect/>
          </a:stretch>
        </p:blipFill>
        <p:spPr>
          <a:xfrm>
            <a:off x="16055975" y="5327650"/>
            <a:ext cx="828675" cy="86677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3810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txBody>
            <a:bodyPr/>
            <a:p>
              <a:endParaRPr lang="en-US"/>
            </a:p>
          </p:txBody>
        </p:sp>
      </p:grpSp>
      <p:grpSp>
        <p:nvGrpSpPr>
          <p:cNvPr id="4" name="Group 4"/>
          <p:cNvGrpSpPr/>
          <p:nvPr/>
        </p:nvGrpSpPr>
        <p:grpSpPr>
          <a:xfrm rot="0">
            <a:off x="762000" y="0"/>
            <a:ext cx="16040100" cy="2545240"/>
            <a:chOff x="-355600" y="0"/>
            <a:chExt cx="21386800" cy="3393653"/>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355600" y="761577"/>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LI</a:t>
              </a:r>
              <a:r>
                <a:rPr lang="en-US" sz="6600">
                  <a:solidFill>
                    <a:srgbClr val="FF0000"/>
                  </a:solidFill>
                  <a:latin typeface="Poppins" panose="00000500000000000000"/>
                  <a:ea typeface="Poppins" panose="00000500000000000000"/>
                  <a:cs typeface="Poppins" panose="00000500000000000000"/>
                  <a:sym typeface="Poppins" panose="00000500000000000000"/>
                </a:rPr>
                <a:t>TERATURE REVIEW</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9" name="Group 8"/>
          <p:cNvGrpSpPr/>
          <p:nvPr/>
        </p:nvGrpSpPr>
        <p:grpSpPr>
          <a:xfrm rot="0">
            <a:off x="6915150" y="9534525"/>
            <a:ext cx="3061096" cy="547688"/>
            <a:chOff x="0" y="0"/>
            <a:chExt cx="4081462" cy="730250"/>
          </a:xfrm>
        </p:grpSpPr>
        <p:sp>
          <p:nvSpPr>
            <p:cNvPr id="10" name="Freeform 9"/>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11" name="TextBox 10"/>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5</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pic>
        <p:nvPicPr>
          <p:cNvPr id="14" name="Picture 13"/>
          <p:cNvPicPr>
            <a:picLocks noChangeAspect="1"/>
          </p:cNvPicPr>
          <p:nvPr/>
        </p:nvPicPr>
        <p:blipFill>
          <a:blip r:embed="rId2"/>
          <a:srcRect b="16962"/>
          <a:stretch>
            <a:fillRect/>
          </a:stretch>
        </p:blipFill>
        <p:spPr>
          <a:xfrm>
            <a:off x="762000" y="2400300"/>
            <a:ext cx="14799310" cy="52241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1257300" y="75729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DATA</a:t>
              </a:r>
              <a:r>
                <a:rPr lang="en-US" sz="6600">
                  <a:solidFill>
                    <a:srgbClr val="FF0000"/>
                  </a:solidFill>
                  <a:latin typeface="Poppins" panose="00000500000000000000"/>
                  <a:ea typeface="Poppins" panose="00000500000000000000"/>
                  <a:cs typeface="Poppins" panose="00000500000000000000"/>
                  <a:sym typeface="Poppins" panose="00000500000000000000"/>
                </a:rPr>
                <a:t>SET INFORMATIONS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7</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10169525" y="3079115"/>
            <a:ext cx="6111875" cy="3891915"/>
          </a:xfrm>
          <a:custGeom>
            <a:avLst/>
            <a:gdLst/>
            <a:ahLst/>
            <a:cxnLst/>
            <a:rect l="l" t="t" r="r" b="b"/>
            <a:pathLst>
              <a:path w="5492736" h="3656035">
                <a:moveTo>
                  <a:pt x="0" y="0"/>
                </a:moveTo>
                <a:lnTo>
                  <a:pt x="5492736" y="0"/>
                </a:lnTo>
                <a:lnTo>
                  <a:pt x="5492736" y="3656035"/>
                </a:lnTo>
                <a:lnTo>
                  <a:pt x="0" y="3656035"/>
                </a:lnTo>
                <a:lnTo>
                  <a:pt x="0" y="0"/>
                </a:lnTo>
                <a:close/>
              </a:path>
            </a:pathLst>
          </a:custGeom>
          <a:blipFill>
            <a:blip r:embed="rId2"/>
            <a:stretch>
              <a:fillRect t="-653" b="-1132"/>
            </a:stretch>
          </a:blipFill>
        </p:spPr>
      </p:sp>
      <p:sp>
        <p:nvSpPr>
          <p:cNvPr id="11" name="TextBox 11"/>
          <p:cNvSpPr txBox="1"/>
          <p:nvPr/>
        </p:nvSpPr>
        <p:spPr>
          <a:xfrm>
            <a:off x="1028700" y="3476625"/>
            <a:ext cx="7562850" cy="3450590"/>
          </a:xfrm>
          <a:prstGeom prst="rect">
            <a:avLst/>
          </a:prstGeom>
        </p:spPr>
        <p:txBody>
          <a:bodyPr wrap="square" lIns="0" tIns="0" rIns="0" bIns="0" rtlCol="0" anchor="t">
            <a:noAutofit/>
          </a:bodyPr>
          <a:lstStyle/>
          <a:p>
            <a:pPr marL="496570" lvl="1" indent="-248285" algn="l">
              <a:lnSpc>
                <a:spcPts val="3220"/>
              </a:lnSpc>
              <a:spcBef>
                <a:spcPct val="0"/>
              </a:spcBef>
              <a:buFont typeface="Arial" panose="020B0604020202020204"/>
              <a:buChar char="•"/>
            </a:pPr>
            <a:r>
              <a:rPr lang="en-US" sz="23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So</a:t>
            </a:r>
            <a:r>
              <a:rPr lang="en-US" sz="23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urce:</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Mendeley dataset of sandfly genitalia and pharyngeal images.</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96570" lvl="1" indent="-248285" algn="l">
              <a:lnSpc>
                <a:spcPts val="3220"/>
              </a:lnSpc>
              <a:spcBef>
                <a:spcPct val="0"/>
              </a:spcBef>
              <a:buFont typeface="Arial" panose="020B0604020202020204"/>
              <a:buChar char="•"/>
            </a:pPr>
            <a:r>
              <a:rPr lang="en-US" sz="23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Species:</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Ph. papatasi, Ph. alexandri, Ph. sergenti.</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96570" lvl="1" indent="-248285" algn="l">
              <a:lnSpc>
                <a:spcPts val="3220"/>
              </a:lnSpc>
              <a:buFont typeface="Arial" panose="020B0604020202020204"/>
              <a:buChar char="•"/>
            </a:pPr>
            <a:r>
              <a:rPr lang="en-US" sz="23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Classes:</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6 genitalia classes </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96570" lvl="1" indent="-248285" algn="l">
              <a:lnSpc>
                <a:spcPts val="3220"/>
              </a:lnSpc>
              <a:buFont typeface="Arial" panose="020B0604020202020204"/>
              <a:buChar char="•"/>
            </a:pPr>
            <a:r>
              <a:rPr lang="en-US" sz="2300" b="1">
                <a:solidFill>
                  <a:srgbClr val="000000"/>
                </a:solidFill>
                <a:latin typeface="Arial MT Pro Bold" panose="020B0802020202020204"/>
                <a:ea typeface="Arial MT Pro Bold" panose="020B0802020202020204"/>
                <a:cs typeface="Arial MT Pro Bold" panose="020B0802020202020204"/>
                <a:sym typeface="Arial MT Pro Bold" panose="020B0802020202020204"/>
              </a:rPr>
              <a:t>Data Augmentation:</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96570" lvl="1" indent="-248285" algn="l">
              <a:lnSpc>
                <a:spcPts val="3220"/>
              </a:lnSpc>
              <a:buFont typeface="Arial" panose="020B0604020202020204"/>
              <a:buChar char="•"/>
            </a:pPr>
            <a:r>
              <a:rPr lang="en-US" sz="2300" b="1">
                <a:solidFill>
                  <a:srgbClr val="000000"/>
                </a:solidFill>
                <a:latin typeface="Arial MT Pro" panose="020B0502020202020204"/>
                <a:ea typeface="Arial MT Pro" panose="020B0502020202020204"/>
                <a:cs typeface="Arial MT Pro" panose="020B0502020202020204"/>
                <a:sym typeface="Arial MT Pro" panose="020B0502020202020204"/>
              </a:rPr>
              <a:t>Image Resizing:</a:t>
            </a:r>
            <a:r>
              <a:rPr lang="en-US" sz="2300">
                <a:solidFill>
                  <a:srgbClr val="000000"/>
                </a:solidFill>
                <a:latin typeface="Arial MT Pro" panose="020B0502020202020204"/>
                <a:ea typeface="Arial MT Pro" panose="020B0502020202020204"/>
                <a:cs typeface="Arial MT Pro" panose="020B0502020202020204"/>
                <a:sym typeface="Arial MT Pro" panose="020B0502020202020204"/>
              </a:rPr>
              <a:t> 256x256</a:t>
            </a:r>
            <a:endParaRPr lang="en-US" sz="2300">
              <a:solidFill>
                <a:srgbClr val="000000"/>
              </a:solidFill>
              <a:latin typeface="Arial MT Pro" panose="020B0502020202020204"/>
              <a:ea typeface="Arial MT Pro" panose="020B0502020202020204"/>
              <a:cs typeface="Arial MT Pro" panose="020B0502020202020204"/>
              <a:sym typeface="Arial MT Pro" panose="020B0502020202020204"/>
            </a:endParaRPr>
          </a:p>
          <a:p>
            <a:pPr marL="496570" lvl="1" indent="-248285" algn="l">
              <a:lnSpc>
                <a:spcPts val="3220"/>
              </a:lnSpc>
              <a:buFont typeface="Arial" panose="020B0604020202020204"/>
              <a:buChar char="•"/>
            </a:pPr>
            <a:endParaRPr lang="en-US"/>
          </a:p>
        </p:txBody>
      </p:sp>
      <p:sp>
        <p:nvSpPr>
          <p:cNvPr id="12" name="TextBox 12"/>
          <p:cNvSpPr txBox="1"/>
          <p:nvPr/>
        </p:nvSpPr>
        <p:spPr>
          <a:xfrm>
            <a:off x="10820400" y="7048500"/>
            <a:ext cx="4894580" cy="379730"/>
          </a:xfrm>
          <a:prstGeom prst="rect">
            <a:avLst/>
          </a:prstGeom>
        </p:spPr>
        <p:txBody>
          <a:bodyPr wrap="square" lIns="0" tIns="0" rIns="0" bIns="0" rtlCol="0" anchor="t">
            <a:spAutoFit/>
          </a:bodyPr>
          <a:lstStyle/>
          <a:p>
            <a:pPr algn="ctr">
              <a:lnSpc>
                <a:spcPts val="2965"/>
              </a:lnSpc>
              <a:spcBef>
                <a:spcPct val="0"/>
              </a:spcBef>
            </a:pPr>
            <a:r>
              <a:rPr lang="en-US" sz="2120">
                <a:solidFill>
                  <a:srgbClr val="000000"/>
                </a:solidFill>
                <a:latin typeface="Arial MT Pro" panose="020B0502020202020204"/>
                <a:ea typeface="Arial MT Pro" panose="020B0502020202020204"/>
                <a:cs typeface="Arial MT Pro" panose="020B0502020202020204"/>
                <a:sym typeface="Arial MT Pro" panose="020B0502020202020204"/>
              </a:rPr>
              <a:t>Fig.</a:t>
            </a:r>
            <a:r>
              <a:rPr lang="en-US" sz="2120">
                <a:solidFill>
                  <a:srgbClr val="000000"/>
                </a:solidFill>
                <a:latin typeface="Arial MT Pro" panose="020B0502020202020204"/>
                <a:ea typeface="Arial MT Pro" panose="020B0502020202020204"/>
                <a:cs typeface="Arial MT Pro" panose="020B0502020202020204"/>
                <a:sym typeface="Arial MT Pro" panose="020B0502020202020204"/>
              </a:rPr>
              <a:t> 03: Obtained Dataset Images</a:t>
            </a:r>
            <a:endParaRPr lang="en-US" sz="212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381000" y="163195"/>
            <a:ext cx="13763625" cy="2306320"/>
            <a:chOff x="-1168400" y="0"/>
            <a:chExt cx="22199600" cy="3075093"/>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1168400" y="442807"/>
              <a:ext cx="16741622" cy="263228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METHODOLOGY</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6</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3124200" y="1714500"/>
            <a:ext cx="12166600" cy="7101840"/>
          </a:xfrm>
          <a:custGeom>
            <a:avLst/>
            <a:gdLst/>
            <a:ahLst/>
            <a:cxnLst/>
            <a:rect l="l" t="t" r="r" b="b"/>
            <a:pathLst>
              <a:path w="9228917" h="7401936">
                <a:moveTo>
                  <a:pt x="0" y="0"/>
                </a:moveTo>
                <a:lnTo>
                  <a:pt x="9228917" y="0"/>
                </a:lnTo>
                <a:lnTo>
                  <a:pt x="9228917" y="7401936"/>
                </a:lnTo>
                <a:lnTo>
                  <a:pt x="0" y="7401936"/>
                </a:lnTo>
                <a:lnTo>
                  <a:pt x="0" y="0"/>
                </a:lnTo>
                <a:close/>
              </a:path>
            </a:pathLst>
          </a:custGeom>
          <a:blipFill>
            <a:blip r:embed="rId2"/>
            <a:stretch>
              <a:fillRect t="-232" b="-232"/>
            </a:stretch>
          </a:blipFill>
        </p:spPr>
      </p:sp>
      <p:sp>
        <p:nvSpPr>
          <p:cNvPr id="12" name="TextBox 12"/>
          <p:cNvSpPr txBox="1"/>
          <p:nvPr/>
        </p:nvSpPr>
        <p:spPr>
          <a:xfrm>
            <a:off x="7239000" y="8801100"/>
            <a:ext cx="5022850" cy="975360"/>
          </a:xfrm>
          <a:prstGeom prst="rect">
            <a:avLst/>
          </a:prstGeom>
        </p:spPr>
        <p:txBody>
          <a:bodyPr wrap="square" lIns="0" tIns="0" rIns="0" bIns="0" rtlCol="0" anchor="t">
            <a:spAutoFit/>
          </a:bodyPr>
          <a:lstStyle/>
          <a:p>
            <a:pPr algn="ctr">
              <a:lnSpc>
                <a:spcPts val="2350"/>
              </a:lnSpc>
              <a:spcBef>
                <a:spcPct val="0"/>
              </a:spcBef>
            </a:pPr>
            <a:r>
              <a:rPr lang="en-US">
                <a:solidFill>
                  <a:srgbClr val="000000"/>
                </a:solidFill>
                <a:latin typeface="Arial MT Pro" panose="020B0502020202020204"/>
                <a:ea typeface="Arial MT Pro" panose="020B0502020202020204"/>
                <a:cs typeface="Arial MT Pro" panose="020B0502020202020204"/>
                <a:sym typeface="Arial MT Pro" panose="020B0502020202020204"/>
              </a:rPr>
              <a:t>Fig. 02: Overall Pipeline</a:t>
            </a:r>
            <a:endParaRPr lang="en-US">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ctr">
              <a:lnSpc>
                <a:spcPts val="2630"/>
              </a:lnSpc>
              <a:spcBef>
                <a:spcPct val="0"/>
              </a:spcBef>
            </a:pPr>
            <a:endParaRPr sz="2000"/>
          </a:p>
          <a:p>
            <a:pPr algn="ctr">
              <a:lnSpc>
                <a:spcPts val="2630"/>
              </a:lnSpc>
              <a:spcBef>
                <a:spcPct val="0"/>
              </a:spcBef>
            </a:pP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sp>
      </p:grpSp>
      <p:grpSp>
        <p:nvGrpSpPr>
          <p:cNvPr id="4" name="Group 4"/>
          <p:cNvGrpSpPr/>
          <p:nvPr/>
        </p:nvGrpSpPr>
        <p:grpSpPr>
          <a:xfrm rot="0">
            <a:off x="558998" y="3452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APPLIED MODEL FRAMEWORK</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15150"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8</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0" name="Freeform 10"/>
          <p:cNvSpPr/>
          <p:nvPr/>
        </p:nvSpPr>
        <p:spPr>
          <a:xfrm>
            <a:off x="1170380" y="5257228"/>
            <a:ext cx="7448469" cy="3389053"/>
          </a:xfrm>
          <a:custGeom>
            <a:avLst/>
            <a:gdLst/>
            <a:ahLst/>
            <a:cxnLst/>
            <a:rect l="l" t="t" r="r" b="b"/>
            <a:pathLst>
              <a:path w="7448469" h="3389053">
                <a:moveTo>
                  <a:pt x="0" y="0"/>
                </a:moveTo>
                <a:lnTo>
                  <a:pt x="7448468" y="0"/>
                </a:lnTo>
                <a:lnTo>
                  <a:pt x="7448468" y="3389053"/>
                </a:lnTo>
                <a:lnTo>
                  <a:pt x="0" y="3389053"/>
                </a:lnTo>
                <a:lnTo>
                  <a:pt x="0" y="0"/>
                </a:lnTo>
                <a:close/>
              </a:path>
            </a:pathLst>
          </a:custGeom>
          <a:blipFill>
            <a:blip r:embed="rId2"/>
            <a:stretch>
              <a:fillRect/>
            </a:stretch>
          </a:blipFill>
        </p:spPr>
      </p:sp>
      <p:sp>
        <p:nvSpPr>
          <p:cNvPr id="11" name="Freeform 11"/>
          <p:cNvSpPr/>
          <p:nvPr/>
        </p:nvSpPr>
        <p:spPr>
          <a:xfrm>
            <a:off x="10099110" y="2022872"/>
            <a:ext cx="6745667" cy="3069279"/>
          </a:xfrm>
          <a:custGeom>
            <a:avLst/>
            <a:gdLst/>
            <a:ahLst/>
            <a:cxnLst/>
            <a:rect l="l" t="t" r="r" b="b"/>
            <a:pathLst>
              <a:path w="6745667" h="3069279">
                <a:moveTo>
                  <a:pt x="0" y="0"/>
                </a:moveTo>
                <a:lnTo>
                  <a:pt x="6745667" y="0"/>
                </a:lnTo>
                <a:lnTo>
                  <a:pt x="6745667" y="3069279"/>
                </a:lnTo>
                <a:lnTo>
                  <a:pt x="0" y="3069279"/>
                </a:lnTo>
                <a:lnTo>
                  <a:pt x="0" y="0"/>
                </a:lnTo>
                <a:close/>
              </a:path>
            </a:pathLst>
          </a:custGeom>
          <a:blipFill>
            <a:blip r:embed="rId3"/>
            <a:stretch>
              <a:fillRect/>
            </a:stretch>
          </a:blipFill>
        </p:spPr>
      </p:sp>
      <p:sp>
        <p:nvSpPr>
          <p:cNvPr id="12" name="Freeform 12"/>
          <p:cNvSpPr/>
          <p:nvPr/>
        </p:nvSpPr>
        <p:spPr>
          <a:xfrm>
            <a:off x="10081840" y="5725924"/>
            <a:ext cx="6568098" cy="2949423"/>
          </a:xfrm>
          <a:custGeom>
            <a:avLst/>
            <a:gdLst/>
            <a:ahLst/>
            <a:cxnLst/>
            <a:rect l="l" t="t" r="r" b="b"/>
            <a:pathLst>
              <a:path w="6568098" h="2949423">
                <a:moveTo>
                  <a:pt x="0" y="0"/>
                </a:moveTo>
                <a:lnTo>
                  <a:pt x="6568097" y="0"/>
                </a:lnTo>
                <a:lnTo>
                  <a:pt x="6568097" y="2949423"/>
                </a:lnTo>
                <a:lnTo>
                  <a:pt x="0" y="2949423"/>
                </a:lnTo>
                <a:lnTo>
                  <a:pt x="0" y="0"/>
                </a:lnTo>
                <a:close/>
              </a:path>
            </a:pathLst>
          </a:custGeom>
          <a:blipFill>
            <a:blip r:embed="rId4"/>
            <a:stretch>
              <a:fillRect t="-662" b="-662"/>
            </a:stretch>
          </a:blipFill>
        </p:spPr>
      </p:sp>
      <p:sp>
        <p:nvSpPr>
          <p:cNvPr id="13" name="TextBox 13"/>
          <p:cNvSpPr txBox="1"/>
          <p:nvPr/>
        </p:nvSpPr>
        <p:spPr>
          <a:xfrm>
            <a:off x="678410" y="8636702"/>
            <a:ext cx="8377490" cy="704557"/>
          </a:xfrm>
          <a:prstGeom prst="rect">
            <a:avLst/>
          </a:prstGeom>
        </p:spPr>
        <p:txBody>
          <a:bodyPr lIns="0" tIns="0" rIns="0" bIns="0" rtlCol="0" anchor="t">
            <a:spAutoFit/>
          </a:bodyPr>
          <a:lstStyle/>
          <a:p>
            <a:pPr algn="ctr">
              <a:lnSpc>
                <a:spcPts val="2700"/>
              </a:lnSpc>
              <a:spcBef>
                <a:spcPct val="0"/>
              </a:spcBef>
            </a:pPr>
            <a:r>
              <a:rPr lang="en-US" sz="1930">
                <a:solidFill>
                  <a:srgbClr val="000000"/>
                </a:solidFill>
                <a:latin typeface="Arial MT Pro" panose="020B0502020202020204"/>
                <a:ea typeface="Arial MT Pro" panose="020B0502020202020204"/>
                <a:cs typeface="Arial MT Pro" panose="020B0502020202020204"/>
                <a:sym typeface="Arial MT Pro" panose="020B0502020202020204"/>
              </a:rPr>
              <a:t>Figure</a:t>
            </a:r>
            <a:r>
              <a:rPr lang="en-US" sz="1930">
                <a:solidFill>
                  <a:srgbClr val="000000"/>
                </a:solidFill>
                <a:latin typeface="Arial MT Pro" panose="020B0502020202020204"/>
                <a:ea typeface="Arial MT Pro" panose="020B0502020202020204"/>
                <a:cs typeface="Arial MT Pro" panose="020B0502020202020204"/>
                <a:sym typeface="Arial MT Pro" panose="020B0502020202020204"/>
              </a:rPr>
              <a:t> 04: Custom CNN architecture with CBAM integration</a:t>
            </a:r>
            <a:endParaRPr lang="en-US" sz="193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ctr">
              <a:lnSpc>
                <a:spcPts val="2700"/>
              </a:lnSpc>
              <a:spcBef>
                <a:spcPct val="0"/>
              </a:spcBef>
            </a:pPr>
          </a:p>
        </p:txBody>
      </p:sp>
      <p:sp>
        <p:nvSpPr>
          <p:cNvPr id="14" name="TextBox 14"/>
          <p:cNvSpPr txBox="1"/>
          <p:nvPr/>
        </p:nvSpPr>
        <p:spPr>
          <a:xfrm>
            <a:off x="9336831" y="8644356"/>
            <a:ext cx="8275454" cy="696904"/>
          </a:xfrm>
          <a:prstGeom prst="rect">
            <a:avLst/>
          </a:prstGeom>
        </p:spPr>
        <p:txBody>
          <a:bodyPr lIns="0" tIns="0" rIns="0" bIns="0" rtlCol="0" anchor="t">
            <a:spAutoFit/>
          </a:bodyPr>
          <a:lstStyle/>
          <a:p>
            <a:pPr algn="ctr">
              <a:lnSpc>
                <a:spcPts val="2665"/>
              </a:lnSpc>
              <a:spcBef>
                <a:spcPct val="0"/>
              </a:spcBef>
            </a:pPr>
            <a:r>
              <a:rPr lang="en-US" sz="1905">
                <a:solidFill>
                  <a:srgbClr val="000000"/>
                </a:solidFill>
                <a:latin typeface="Arial MT Pro" panose="020B0502020202020204"/>
                <a:ea typeface="Arial MT Pro" panose="020B0502020202020204"/>
                <a:cs typeface="Arial MT Pro" panose="020B0502020202020204"/>
                <a:sym typeface="Arial MT Pro" panose="020B0502020202020204"/>
              </a:rPr>
              <a:t>Figure</a:t>
            </a:r>
            <a:r>
              <a:rPr lang="en-US" sz="1905">
                <a:solidFill>
                  <a:srgbClr val="000000"/>
                </a:solidFill>
                <a:latin typeface="Arial MT Pro" panose="020B0502020202020204"/>
                <a:ea typeface="Arial MT Pro" panose="020B0502020202020204"/>
                <a:cs typeface="Arial MT Pro" panose="020B0502020202020204"/>
                <a:sym typeface="Arial MT Pro" panose="020B0502020202020204"/>
              </a:rPr>
              <a:t> 05: MobileNetV2 Architecture</a:t>
            </a:r>
            <a:endParaRPr lang="en-US" sz="1905">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ctr">
              <a:lnSpc>
                <a:spcPts val="2665"/>
              </a:lnSpc>
              <a:spcBef>
                <a:spcPct val="0"/>
              </a:spcBef>
            </a:pPr>
          </a:p>
        </p:txBody>
      </p:sp>
      <p:sp>
        <p:nvSpPr>
          <p:cNvPr id="15" name="TextBox 15"/>
          <p:cNvSpPr txBox="1"/>
          <p:nvPr/>
        </p:nvSpPr>
        <p:spPr>
          <a:xfrm>
            <a:off x="9222352" y="5065638"/>
            <a:ext cx="8499183" cy="713685"/>
          </a:xfrm>
          <a:prstGeom prst="rect">
            <a:avLst/>
          </a:prstGeom>
        </p:spPr>
        <p:txBody>
          <a:bodyPr lIns="0" tIns="0" rIns="0" bIns="0" rtlCol="0" anchor="t">
            <a:spAutoFit/>
          </a:bodyPr>
          <a:lstStyle/>
          <a:p>
            <a:pPr algn="ctr">
              <a:lnSpc>
                <a:spcPts val="2740"/>
              </a:lnSpc>
              <a:spcBef>
                <a:spcPct val="0"/>
              </a:spcBef>
            </a:pPr>
            <a:r>
              <a:rPr lang="en-US" sz="1955">
                <a:solidFill>
                  <a:srgbClr val="000000"/>
                </a:solidFill>
                <a:latin typeface="Arial MT Pro" panose="020B0502020202020204"/>
                <a:ea typeface="Arial MT Pro" panose="020B0502020202020204"/>
                <a:cs typeface="Arial MT Pro" panose="020B0502020202020204"/>
                <a:sym typeface="Arial MT Pro" panose="020B0502020202020204"/>
              </a:rPr>
              <a:t>Figure</a:t>
            </a:r>
            <a:r>
              <a:rPr lang="en-US" sz="1955">
                <a:solidFill>
                  <a:srgbClr val="000000"/>
                </a:solidFill>
                <a:latin typeface="Arial MT Pro" panose="020B0502020202020204"/>
                <a:ea typeface="Arial MT Pro" panose="020B0502020202020204"/>
                <a:cs typeface="Arial MT Pro" panose="020B0502020202020204"/>
                <a:sym typeface="Arial MT Pro" panose="020B0502020202020204"/>
              </a:rPr>
              <a:t> 06: DenseNet201 Architecture</a:t>
            </a:r>
            <a:endParaRPr lang="en-US" sz="1955">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ctr">
              <a:lnSpc>
                <a:spcPts val="2740"/>
              </a:lnSpc>
              <a:spcBef>
                <a:spcPct val="0"/>
              </a:spcBef>
            </a:pPr>
          </a:p>
        </p:txBody>
      </p:sp>
      <p:sp>
        <p:nvSpPr>
          <p:cNvPr id="16" name="TextBox 16"/>
          <p:cNvSpPr txBox="1"/>
          <p:nvPr/>
        </p:nvSpPr>
        <p:spPr>
          <a:xfrm>
            <a:off x="792889" y="2047139"/>
            <a:ext cx="8543943" cy="2374138"/>
          </a:xfrm>
          <a:prstGeom prst="rect">
            <a:avLst/>
          </a:prstGeom>
        </p:spPr>
        <p:txBody>
          <a:bodyPr lIns="0" tIns="0" rIns="0" bIns="0" rtlCol="0" anchor="t">
            <a:spAutoFit/>
          </a:bodyPr>
          <a:lstStyle/>
          <a:p>
            <a:pPr algn="just">
              <a:lnSpc>
                <a:spcPts val="3145"/>
              </a:lnSpc>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The proposed framework uses a</a:t>
            </a: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 Custom CNN with CBAM for enhanced feature extraction and focus on key morphological details. DenseNet201 and MobileNetV2 were used for comparison. CBAM refines channel and spatial attention, improving accuracy and interpretability in sandfly genitalia classification.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a:p>
            <a:pPr algn="just">
              <a:lnSpc>
                <a:spcPts val="3145"/>
              </a:lnSpc>
            </a:p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1"/>
              <a:stretch>
                <a:fillRect/>
              </a:stretch>
            </a:blipFill>
          </p:spPr>
          <p:txBody>
            <a:bodyPr/>
            <a:p>
              <a:pPr algn="ctr"/>
              <a:endParaRPr lang="en-US"/>
            </a:p>
          </p:txBody>
        </p:sp>
      </p:grpSp>
      <p:grpSp>
        <p:nvGrpSpPr>
          <p:cNvPr id="4" name="Group 4"/>
          <p:cNvGrpSpPr/>
          <p:nvPr/>
        </p:nvGrpSpPr>
        <p:grpSpPr>
          <a:xfrm rot="0">
            <a:off x="1257300" y="547688"/>
            <a:ext cx="15773400" cy="1988345"/>
            <a:chOff x="0" y="0"/>
            <a:chExt cx="21031200" cy="2651126"/>
          </a:xfrm>
        </p:grpSpPr>
        <p:sp>
          <p:nvSpPr>
            <p:cNvPr id="5" name="Freeform 5"/>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solidFill>
              <a:srgbClr val="000000">
                <a:alpha val="0"/>
              </a:srgbClr>
            </a:solidFill>
          </p:spPr>
        </p:sp>
        <p:sp>
          <p:nvSpPr>
            <p:cNvPr id="6" name="TextBox 6"/>
            <p:cNvSpPr txBox="1"/>
            <p:nvPr/>
          </p:nvSpPr>
          <p:spPr>
            <a:xfrm>
              <a:off x="0" y="19050"/>
              <a:ext cx="21031200" cy="2632076"/>
            </a:xfrm>
            <a:prstGeom prst="rect">
              <a:avLst/>
            </a:prstGeom>
          </p:spPr>
          <p:txBody>
            <a:bodyPr lIns="0" tIns="0" rIns="0" bIns="0" rtlCol="0" anchor="ctr"/>
            <a:lstStyle/>
            <a:p>
              <a:pPr algn="l">
                <a:lnSpc>
                  <a:spcPts val="7130"/>
                </a:lnSpc>
              </a:pPr>
              <a:r>
                <a:rPr lang="en-US" sz="6600">
                  <a:solidFill>
                    <a:srgbClr val="FF0000"/>
                  </a:solidFill>
                  <a:latin typeface="Poppins" panose="00000500000000000000"/>
                  <a:ea typeface="Poppins" panose="00000500000000000000"/>
                  <a:cs typeface="Poppins" panose="00000500000000000000"/>
                  <a:sym typeface="Poppins" panose="00000500000000000000"/>
                </a:rPr>
                <a:t>EXPERIMENTAL </a:t>
              </a:r>
              <a:r>
                <a:rPr lang="en-US" sz="6600">
                  <a:solidFill>
                    <a:srgbClr val="FF0000"/>
                  </a:solidFill>
                  <a:latin typeface="Poppins" panose="00000500000000000000"/>
                  <a:ea typeface="Poppins" panose="00000500000000000000"/>
                  <a:cs typeface="Poppins" panose="00000500000000000000"/>
                  <a:sym typeface="Poppins" panose="00000500000000000000"/>
                </a:rPr>
                <a:t>SETUP TABLES</a:t>
              </a:r>
              <a:endParaRPr lang="en-US" sz="6600">
                <a:solidFill>
                  <a:srgbClr val="FF0000"/>
                </a:solidFill>
                <a:latin typeface="Poppins" panose="00000500000000000000"/>
                <a:ea typeface="Poppins" panose="00000500000000000000"/>
                <a:cs typeface="Poppins" panose="00000500000000000000"/>
                <a:sym typeface="Poppins" panose="00000500000000000000"/>
              </a:endParaRPr>
            </a:p>
          </p:txBody>
        </p:sp>
      </p:grpSp>
      <p:grpSp>
        <p:nvGrpSpPr>
          <p:cNvPr id="7" name="Group 7"/>
          <p:cNvGrpSpPr/>
          <p:nvPr/>
        </p:nvGrpSpPr>
        <p:grpSpPr>
          <a:xfrm rot="0">
            <a:off x="6924675" y="9534525"/>
            <a:ext cx="3061096" cy="547688"/>
            <a:chOff x="0" y="0"/>
            <a:chExt cx="4081462" cy="730250"/>
          </a:xfrm>
        </p:grpSpPr>
        <p:sp>
          <p:nvSpPr>
            <p:cNvPr id="8" name="Freeform 8"/>
            <p:cNvSpPr/>
            <p:nvPr/>
          </p:nvSpPr>
          <p:spPr>
            <a:xfrm>
              <a:off x="0" y="0"/>
              <a:ext cx="4081462" cy="730250"/>
            </a:xfrm>
            <a:custGeom>
              <a:avLst/>
              <a:gdLst/>
              <a:ahLst/>
              <a:cxnLst/>
              <a:rect l="l" t="t" r="r" b="b"/>
              <a:pathLst>
                <a:path w="4081462" h="730250">
                  <a:moveTo>
                    <a:pt x="0" y="0"/>
                  </a:moveTo>
                  <a:lnTo>
                    <a:pt x="4081462" y="0"/>
                  </a:lnTo>
                  <a:lnTo>
                    <a:pt x="4081462" y="730250"/>
                  </a:lnTo>
                  <a:lnTo>
                    <a:pt x="0" y="730250"/>
                  </a:lnTo>
                  <a:close/>
                </a:path>
              </a:pathLst>
            </a:custGeom>
            <a:solidFill>
              <a:srgbClr val="000000">
                <a:alpha val="0"/>
              </a:srgbClr>
            </a:solidFill>
          </p:spPr>
        </p:sp>
        <p:sp>
          <p:nvSpPr>
            <p:cNvPr id="9" name="TextBox 9"/>
            <p:cNvSpPr txBox="1"/>
            <p:nvPr/>
          </p:nvSpPr>
          <p:spPr>
            <a:xfrm>
              <a:off x="0" y="-38100"/>
              <a:ext cx="4081462" cy="768350"/>
            </a:xfrm>
            <a:prstGeom prst="rect">
              <a:avLst/>
            </a:prstGeom>
          </p:spPr>
          <p:txBody>
            <a:bodyPr lIns="0" tIns="0" rIns="0" bIns="0" rtlCol="0" anchor="ctr"/>
            <a:lstStyle/>
            <a:p>
              <a:pPr algn="r">
                <a:lnSpc>
                  <a:spcPts val="2160"/>
                </a:lnSpc>
              </a:pPr>
              <a:r>
                <a:rPr lang="en-US" sz="1800">
                  <a:solidFill>
                    <a:srgbClr val="F67E20"/>
                  </a:solidFill>
                  <a:latin typeface="Calibri (MS)" panose="020F0502020204030204"/>
                  <a:ea typeface="Calibri (MS)" panose="020F0502020204030204"/>
                  <a:cs typeface="Calibri (MS)" panose="020F0502020204030204"/>
                  <a:sym typeface="Calibri (MS)" panose="020F0502020204030204"/>
                </a:rPr>
                <a:t>9</a:t>
              </a:r>
              <a:endParaRPr lang="en-US" sz="1800">
                <a:solidFill>
                  <a:srgbClr val="F67E20"/>
                </a:solidFill>
                <a:latin typeface="Calibri (MS)" panose="020F0502020204030204"/>
                <a:ea typeface="Calibri (MS)" panose="020F0502020204030204"/>
                <a:cs typeface="Calibri (MS)" panose="020F0502020204030204"/>
                <a:sym typeface="Calibri (MS)" panose="020F0502020204030204"/>
              </a:endParaRPr>
            </a:p>
          </p:txBody>
        </p:sp>
      </p:grpSp>
      <p:sp>
        <p:nvSpPr>
          <p:cNvPr id="12" name="TextBox 11"/>
          <p:cNvSpPr txBox="1"/>
          <p:nvPr/>
        </p:nvSpPr>
        <p:spPr>
          <a:xfrm>
            <a:off x="9905761" y="3467118"/>
            <a:ext cx="6939242" cy="2763520"/>
          </a:xfrm>
          <a:prstGeom prst="rect">
            <a:avLst/>
          </a:prstGeom>
        </p:spPr>
        <p:txBody>
          <a:bodyPr lIns="0" tIns="0" rIns="0" bIns="0" rtlCol="0" anchor="t">
            <a:spAutoFit/>
          </a:bodyPr>
          <a:lstStyle/>
          <a:p>
            <a:pPr algn="just">
              <a:lnSpc>
                <a:spcPts val="3080"/>
              </a:lnSpc>
            </a:pPr>
            <a:r>
              <a:rPr lang="en-US" sz="2200">
                <a:solidFill>
                  <a:srgbClr val="000000"/>
                </a:solidFill>
                <a:latin typeface="Arial MT Pro" panose="020B0502020202020204"/>
                <a:ea typeface="Arial MT Pro" panose="020B0502020202020204"/>
                <a:cs typeface="Arial MT Pro" panose="020B0502020202020204"/>
                <a:sym typeface="Arial MT Pro" panose="020B0502020202020204"/>
              </a:rPr>
              <a:t>This table summarizes the key hyperparameters used in our deep learning experiment. The model was trained for 25 epochs with a batch size of 10 on 256×256 images, using an 80:10:10 train-validation-test split. Adam optimizer (lr=0.0009) with 60% dropout and early stopping (patience=5) was applied, using categorical cross-entropy as the loss function.</a:t>
            </a:r>
            <a:endParaRPr lang="en-US" sz="22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sp>
        <p:nvSpPr>
          <p:cNvPr id="13" name="TextBox 12"/>
          <p:cNvSpPr txBox="1"/>
          <p:nvPr/>
        </p:nvSpPr>
        <p:spPr>
          <a:xfrm>
            <a:off x="3657544" y="7963093"/>
            <a:ext cx="4176514" cy="430530"/>
          </a:xfrm>
          <a:prstGeom prst="rect">
            <a:avLst/>
          </a:prstGeom>
        </p:spPr>
        <p:txBody>
          <a:bodyPr lIns="0" tIns="0" rIns="0" bIns="0" rtlCol="0" anchor="t">
            <a:spAutoFit/>
          </a:bodyPr>
          <a:lstStyle/>
          <a:p>
            <a:pPr algn="ctr">
              <a:lnSpc>
                <a:spcPts val="3360"/>
              </a:lnSpc>
              <a:spcBef>
                <a:spcPct val="0"/>
              </a:spcBef>
            </a:pPr>
            <a:r>
              <a:rPr lang="en-US" sz="2400">
                <a:solidFill>
                  <a:srgbClr val="000000"/>
                </a:solidFill>
                <a:latin typeface="Arial MT Pro" panose="020B0502020202020204"/>
                <a:ea typeface="Arial MT Pro" panose="020B0502020202020204"/>
                <a:cs typeface="Arial MT Pro" panose="020B0502020202020204"/>
                <a:sym typeface="Arial MT Pro" panose="020B0502020202020204"/>
              </a:rPr>
              <a:t>Table </a:t>
            </a:r>
            <a:r>
              <a:rPr lang="en-US" sz="2400">
                <a:solidFill>
                  <a:srgbClr val="000000"/>
                </a:solidFill>
                <a:latin typeface="Arial MT Pro" panose="020B0502020202020204"/>
                <a:ea typeface="Arial MT Pro" panose="020B0502020202020204"/>
                <a:cs typeface="Arial MT Pro" panose="020B0502020202020204"/>
                <a:sym typeface="Arial MT Pro" panose="020B0502020202020204"/>
              </a:rPr>
              <a:t>01: Experimental Setup </a:t>
            </a:r>
            <a:endParaRPr lang="en-US" sz="2400">
              <a:solidFill>
                <a:srgbClr val="000000"/>
              </a:solidFill>
              <a:latin typeface="Arial MT Pro" panose="020B0502020202020204"/>
              <a:ea typeface="Arial MT Pro" panose="020B0502020202020204"/>
              <a:cs typeface="Arial MT Pro" panose="020B0502020202020204"/>
              <a:sym typeface="Arial MT Pro" panose="020B0502020202020204"/>
            </a:endParaRPr>
          </a:p>
        </p:txBody>
      </p:sp>
      <p:pic>
        <p:nvPicPr>
          <p:cNvPr id="14" name="Picture 13"/>
          <p:cNvPicPr>
            <a:picLocks noChangeAspect="1"/>
          </p:cNvPicPr>
          <p:nvPr/>
        </p:nvPicPr>
        <p:blipFill>
          <a:blip r:embed="rId2"/>
          <a:stretch>
            <a:fillRect/>
          </a:stretch>
        </p:blipFill>
        <p:spPr>
          <a:xfrm>
            <a:off x="2590800" y="3009900"/>
            <a:ext cx="6438265" cy="4900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5960</Words>
  <Application>WPS Presentation</Application>
  <PresentationFormat>On-screen Show (4:3)</PresentationFormat>
  <Paragraphs>221</Paragraphs>
  <Slides>18</Slides>
  <Notes>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18</vt:i4>
      </vt:variant>
    </vt:vector>
  </HeadingPairs>
  <TitlesOfParts>
    <vt:vector size="35" baseType="lpstr">
      <vt:lpstr>Arial</vt:lpstr>
      <vt:lpstr>SimSun</vt:lpstr>
      <vt:lpstr>Wingdings</vt:lpstr>
      <vt:lpstr>Poppins</vt:lpstr>
      <vt:lpstr>Poppins Light</vt:lpstr>
      <vt:lpstr>Calibri (MS)</vt:lpstr>
      <vt:lpstr>Arial MT Pro Bold</vt:lpstr>
      <vt:lpstr>Arial</vt:lpstr>
      <vt:lpstr>Arial MT Pro</vt:lpstr>
      <vt:lpstr>Times New Roman</vt:lpstr>
      <vt:lpstr>Calibri</vt:lpstr>
      <vt:lpstr>Microsoft YaHei</vt:lpstr>
      <vt:lpstr>Arial Unicode MS</vt:lpstr>
      <vt:lpstr>Arial MT Pro</vt:lpstr>
      <vt:lpstr>Office Theme</vt:lpstr>
      <vt:lpstr>Excel.Sheet.12</vt:lpstr>
      <vt:lpstr>Excel.Sheet.12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AII2025-Presentation_Template.pptx</dc:title>
  <dc:creator/>
  <cp:lastModifiedBy>Maksura Nuha</cp:lastModifiedBy>
  <cp:revision>40</cp:revision>
  <dcterms:created xsi:type="dcterms:W3CDTF">2006-08-16T00:00:00Z</dcterms:created>
  <dcterms:modified xsi:type="dcterms:W3CDTF">2025-10-29T09:07:16Z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4661A105100D452EB1922C6CF7E2924E_13</vt:lpwstr>
  </property>
  <property fmtid="{D5CDD505-2E9C-101B-9397-08002B2CF9AE}" pid="3" name="KSOProductBuildVer">
    <vt:lpwstr>1033-12.2.0.23131</vt:lpwstr>
  </property>
</Properties>
</file>